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F0E_F15F03F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871" r:id="rId6"/>
    <p:sldId id="3849" r:id="rId7"/>
    <p:sldId id="3858" r:id="rId8"/>
    <p:sldId id="3856" r:id="rId9"/>
    <p:sldId id="3844" r:id="rId10"/>
    <p:sldId id="3846" r:id="rId11"/>
    <p:sldId id="261" r:id="rId12"/>
    <p:sldId id="3852" r:id="rId13"/>
    <p:sldId id="3855" r:id="rId14"/>
    <p:sldId id="3854" r:id="rId15"/>
    <p:sldId id="3857" r:id="rId16"/>
    <p:sldId id="3850" r:id="rId17"/>
    <p:sldId id="3863" r:id="rId18"/>
    <p:sldId id="3864" r:id="rId19"/>
    <p:sldId id="3865" r:id="rId20"/>
    <p:sldId id="3866" r:id="rId21"/>
    <p:sldId id="3861" r:id="rId22"/>
    <p:sldId id="3862" r:id="rId23"/>
    <p:sldId id="3868" r:id="rId24"/>
    <p:sldId id="3869" r:id="rId25"/>
    <p:sldId id="265" r:id="rId26"/>
    <p:sldId id="3860" r:id="rId27"/>
    <p:sldId id="3859" r:id="rId28"/>
    <p:sldId id="3851" r:id="rId29"/>
    <p:sldId id="263" r:id="rId30"/>
    <p:sldId id="3872" r:id="rId31"/>
    <p:sldId id="3870" r:id="rId32"/>
    <p:sldId id="267" r:id="rId33"/>
    <p:sldId id="384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8EF63C80-A8C9-1417-A3A3-93AA88394D6D}" name="Tresa M.S. Wiggins" initials="TW" userId="S::tschuma1@jh.edu::3bb9e200-1ac8-4ca6-9612-445b49cb7f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FB95-28B1-301D-18AB-76B57993B7D5}" v="320" dt="2025-03-19T17:50:19.812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F0E_F15F03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ABE17C-6A2E-49A9-8C63-49A4EAF7443C}" authorId="{8EF63C80-A8C9-1417-A3A3-93AA88394D6D}" created="2025-01-16T17:24:37.2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49535984" sldId="3854"/>
      <ac:spMk id="3" creationId="{1026FBC6-5F0C-9DA6-44BC-FCCF0AAD7BE0}"/>
    </ac:deMkLst>
    <p188:txBody>
      <a:bodyPr/>
      <a:lstStyle/>
      <a:p>
        <a:r>
          <a:rPr lang="en-US"/>
          <a:t>@bmaisulis@masbhc.org can you think of a way i can reference the standard for SBHC w/o being controversial ?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BCDDB-9104-49FA-9763-D334436300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4AEDDA-8619-4537-B659-56617194209D}">
      <dgm:prSet phldrT="[Text]"/>
      <dgm:spPr/>
      <dgm:t>
        <a:bodyPr/>
        <a:lstStyle/>
        <a:p>
          <a:r>
            <a:rPr lang="en-US"/>
            <a:t>Expanded vision screening </a:t>
          </a:r>
        </a:p>
      </dgm:t>
    </dgm:pt>
    <dgm:pt modelId="{B6AD9F8B-3841-4F89-9334-40B4D7F747BD}" type="parTrans" cxnId="{30E41D16-47B4-4611-B3C1-498C567414DC}">
      <dgm:prSet/>
      <dgm:spPr/>
      <dgm:t>
        <a:bodyPr/>
        <a:lstStyle/>
        <a:p>
          <a:endParaRPr lang="en-US"/>
        </a:p>
      </dgm:t>
    </dgm:pt>
    <dgm:pt modelId="{432BAED4-6289-4760-9913-4D56D6BE4ABC}" type="sibTrans" cxnId="{30E41D16-47B4-4611-B3C1-498C567414DC}">
      <dgm:prSet/>
      <dgm:spPr/>
      <dgm:t>
        <a:bodyPr/>
        <a:lstStyle/>
        <a:p>
          <a:endParaRPr lang="en-US"/>
        </a:p>
      </dgm:t>
    </dgm:pt>
    <dgm:pt modelId="{1B266AEC-EE9D-42D1-8E5F-C25BEEDC46AB}">
      <dgm:prSet phldrT="[Text]"/>
      <dgm:spPr/>
      <dgm:t>
        <a:bodyPr/>
        <a:lstStyle/>
        <a:p>
          <a:pPr rtl="0"/>
          <a:r>
            <a:rPr lang="en-US"/>
            <a:t>Referral to </a:t>
          </a:r>
          <a:r>
            <a:rPr lang="en-US">
              <a:latin typeface="Calibri Light" panose="020F0302020204030204"/>
            </a:rPr>
            <a:t>further eye exam </a:t>
          </a:r>
          <a:endParaRPr lang="en-US"/>
        </a:p>
      </dgm:t>
    </dgm:pt>
    <dgm:pt modelId="{A8EEC489-0449-44E2-AE62-CD7358BBBD19}" type="parTrans" cxnId="{3B51F76F-B775-4DFC-A1AA-78682E0858CA}">
      <dgm:prSet/>
      <dgm:spPr/>
      <dgm:t>
        <a:bodyPr/>
        <a:lstStyle/>
        <a:p>
          <a:endParaRPr lang="en-US"/>
        </a:p>
      </dgm:t>
    </dgm:pt>
    <dgm:pt modelId="{9BD1D79B-49D9-4088-B4D6-802CC5D5F127}" type="sibTrans" cxnId="{3B51F76F-B775-4DFC-A1AA-78682E0858CA}">
      <dgm:prSet/>
      <dgm:spPr/>
      <dgm:t>
        <a:bodyPr/>
        <a:lstStyle/>
        <a:p>
          <a:endParaRPr lang="en-US"/>
        </a:p>
      </dgm:t>
    </dgm:pt>
    <dgm:pt modelId="{03BEB0D7-EB21-4242-8EC9-2E8E026623B6}">
      <dgm:prSet phldrT="[Text]"/>
      <dgm:spPr/>
      <dgm:t>
        <a:bodyPr/>
        <a:lstStyle/>
        <a:p>
          <a:r>
            <a:rPr lang="en-US"/>
            <a:t>Community partnership </a:t>
          </a:r>
        </a:p>
      </dgm:t>
    </dgm:pt>
    <dgm:pt modelId="{9256BC2E-D2A0-4CDF-80F5-19CAFE3F2C40}" type="parTrans" cxnId="{B841590D-E447-40BF-9DD7-BADF8811BDFF}">
      <dgm:prSet/>
      <dgm:spPr/>
      <dgm:t>
        <a:bodyPr/>
        <a:lstStyle/>
        <a:p>
          <a:endParaRPr lang="en-US"/>
        </a:p>
      </dgm:t>
    </dgm:pt>
    <dgm:pt modelId="{753A9392-75BC-4A20-A9DA-F7DB9DFD0C89}" type="sibTrans" cxnId="{B841590D-E447-40BF-9DD7-BADF8811BDFF}">
      <dgm:prSet/>
      <dgm:spPr/>
      <dgm:t>
        <a:bodyPr/>
        <a:lstStyle/>
        <a:p>
          <a:endParaRPr lang="en-US"/>
        </a:p>
      </dgm:t>
    </dgm:pt>
    <dgm:pt modelId="{23DD9172-CCAA-4EDF-9CFE-F8977874D0EB}">
      <dgm:prSet phldrT="[Text]"/>
      <dgm:spPr/>
      <dgm:t>
        <a:bodyPr/>
        <a:lstStyle/>
        <a:p>
          <a:r>
            <a:rPr lang="en-US"/>
            <a:t>Glasses wearing and teacher assistance </a:t>
          </a:r>
        </a:p>
      </dgm:t>
    </dgm:pt>
    <dgm:pt modelId="{8FDDF4E8-239A-487C-9014-330C87CE91AF}" type="parTrans" cxnId="{F0693D18-042A-4802-8F08-92B6C85EF529}">
      <dgm:prSet/>
      <dgm:spPr/>
      <dgm:t>
        <a:bodyPr/>
        <a:lstStyle/>
        <a:p>
          <a:endParaRPr lang="en-US"/>
        </a:p>
      </dgm:t>
    </dgm:pt>
    <dgm:pt modelId="{289D3455-9846-4019-AF5D-649011E8947C}" type="sibTrans" cxnId="{F0693D18-042A-4802-8F08-92B6C85EF529}">
      <dgm:prSet/>
      <dgm:spPr/>
      <dgm:t>
        <a:bodyPr/>
        <a:lstStyle/>
        <a:p>
          <a:endParaRPr lang="en-US"/>
        </a:p>
      </dgm:t>
    </dgm:pt>
    <dgm:pt modelId="{D5A5C037-7954-4796-A9ED-8D3164D70D03}">
      <dgm:prSet phldrT="[Text]"/>
      <dgm:spPr/>
      <dgm:t>
        <a:bodyPr/>
        <a:lstStyle/>
        <a:p>
          <a:r>
            <a:rPr lang="en-US"/>
            <a:t>Community partnership follow up / case management </a:t>
          </a:r>
        </a:p>
      </dgm:t>
    </dgm:pt>
    <dgm:pt modelId="{A051FF28-B3CE-4FAF-86EA-743FFF278E19}" type="parTrans" cxnId="{6497B76A-2E9C-49CB-AC28-8F7E5176EE1D}">
      <dgm:prSet/>
      <dgm:spPr/>
      <dgm:t>
        <a:bodyPr/>
        <a:lstStyle/>
        <a:p>
          <a:endParaRPr lang="en-US"/>
        </a:p>
      </dgm:t>
    </dgm:pt>
    <dgm:pt modelId="{CA8C8733-8368-4648-AF70-2D526F771707}" type="sibTrans" cxnId="{6497B76A-2E9C-49CB-AC28-8F7E5176EE1D}">
      <dgm:prSet/>
      <dgm:spPr/>
      <dgm:t>
        <a:bodyPr/>
        <a:lstStyle/>
        <a:p>
          <a:endParaRPr lang="en-US"/>
        </a:p>
      </dgm:t>
    </dgm:pt>
    <dgm:pt modelId="{8F01CF07-114E-4A83-8183-8769F235EADB}" type="pres">
      <dgm:prSet presAssocID="{34EBCDDB-9104-49FA-9763-D3344363002F}" presName="CompostProcess" presStyleCnt="0">
        <dgm:presLayoutVars>
          <dgm:dir/>
          <dgm:resizeHandles val="exact"/>
        </dgm:presLayoutVars>
      </dgm:prSet>
      <dgm:spPr/>
    </dgm:pt>
    <dgm:pt modelId="{E3584D9E-2227-4751-9FD6-4A2195716848}" type="pres">
      <dgm:prSet presAssocID="{34EBCDDB-9104-49FA-9763-D3344363002F}" presName="arrow" presStyleLbl="bgShp" presStyleIdx="0" presStyleCnt="1"/>
      <dgm:spPr/>
    </dgm:pt>
    <dgm:pt modelId="{DA2059F8-0B09-424E-A5CD-BBFAB3C8F33D}" type="pres">
      <dgm:prSet presAssocID="{34EBCDDB-9104-49FA-9763-D3344363002F}" presName="linearProcess" presStyleCnt="0"/>
      <dgm:spPr/>
    </dgm:pt>
    <dgm:pt modelId="{6C581B4F-3C8E-4BAE-82AB-982B62525A1E}" type="pres">
      <dgm:prSet presAssocID="{484AEDDA-8619-4537-B659-56617194209D}" presName="textNode" presStyleLbl="node1" presStyleIdx="0" presStyleCnt="5">
        <dgm:presLayoutVars>
          <dgm:bulletEnabled val="1"/>
        </dgm:presLayoutVars>
      </dgm:prSet>
      <dgm:spPr/>
    </dgm:pt>
    <dgm:pt modelId="{94B65DA0-AF38-4D14-B881-3B0F9A74BDA1}" type="pres">
      <dgm:prSet presAssocID="{432BAED4-6289-4760-9913-4D56D6BE4ABC}" presName="sibTrans" presStyleCnt="0"/>
      <dgm:spPr/>
    </dgm:pt>
    <dgm:pt modelId="{E67C2F82-8354-40B1-9155-C4AEAD76DDBF}" type="pres">
      <dgm:prSet presAssocID="{1B266AEC-EE9D-42D1-8E5F-C25BEEDC46AB}" presName="textNode" presStyleLbl="node1" presStyleIdx="1" presStyleCnt="5">
        <dgm:presLayoutVars>
          <dgm:bulletEnabled val="1"/>
        </dgm:presLayoutVars>
      </dgm:prSet>
      <dgm:spPr/>
    </dgm:pt>
    <dgm:pt modelId="{226A856F-A1A3-4519-968E-7EB0BF24E90D}" type="pres">
      <dgm:prSet presAssocID="{9BD1D79B-49D9-4088-B4D6-802CC5D5F127}" presName="sibTrans" presStyleCnt="0"/>
      <dgm:spPr/>
    </dgm:pt>
    <dgm:pt modelId="{9D64C55A-916D-4E39-9E2D-4F7A0585D5F8}" type="pres">
      <dgm:prSet presAssocID="{03BEB0D7-EB21-4242-8EC9-2E8E026623B6}" presName="textNode" presStyleLbl="node1" presStyleIdx="2" presStyleCnt="5">
        <dgm:presLayoutVars>
          <dgm:bulletEnabled val="1"/>
        </dgm:presLayoutVars>
      </dgm:prSet>
      <dgm:spPr/>
    </dgm:pt>
    <dgm:pt modelId="{B1418C95-EB56-4665-A8FB-C6F248E09F80}" type="pres">
      <dgm:prSet presAssocID="{753A9392-75BC-4A20-A9DA-F7DB9DFD0C89}" presName="sibTrans" presStyleCnt="0"/>
      <dgm:spPr/>
    </dgm:pt>
    <dgm:pt modelId="{D7E6F734-E5C6-40CA-BAAD-7F069ECFA347}" type="pres">
      <dgm:prSet presAssocID="{23DD9172-CCAA-4EDF-9CFE-F8977874D0EB}" presName="textNode" presStyleLbl="node1" presStyleIdx="3" presStyleCnt="5">
        <dgm:presLayoutVars>
          <dgm:bulletEnabled val="1"/>
        </dgm:presLayoutVars>
      </dgm:prSet>
      <dgm:spPr/>
    </dgm:pt>
    <dgm:pt modelId="{53C2CCF0-AF10-40E2-BE7E-499EE2324047}" type="pres">
      <dgm:prSet presAssocID="{289D3455-9846-4019-AF5D-649011E8947C}" presName="sibTrans" presStyleCnt="0"/>
      <dgm:spPr/>
    </dgm:pt>
    <dgm:pt modelId="{4A0B5597-F50A-4044-A75D-8A658FEDC459}" type="pres">
      <dgm:prSet presAssocID="{D5A5C037-7954-4796-A9ED-8D3164D70D0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841590D-E447-40BF-9DD7-BADF8811BDFF}" srcId="{34EBCDDB-9104-49FA-9763-D3344363002F}" destId="{03BEB0D7-EB21-4242-8EC9-2E8E026623B6}" srcOrd="2" destOrd="0" parTransId="{9256BC2E-D2A0-4CDF-80F5-19CAFE3F2C40}" sibTransId="{753A9392-75BC-4A20-A9DA-F7DB9DFD0C89}"/>
    <dgm:cxn modelId="{DE212A0F-CC50-4055-AB93-9751DC3DFC9E}" type="presOf" srcId="{1B266AEC-EE9D-42D1-8E5F-C25BEEDC46AB}" destId="{E67C2F82-8354-40B1-9155-C4AEAD76DDBF}" srcOrd="0" destOrd="0" presId="urn:microsoft.com/office/officeart/2005/8/layout/hProcess9"/>
    <dgm:cxn modelId="{8F7BD415-E1B1-4DDA-B965-626F2FA5CEEF}" type="presOf" srcId="{03BEB0D7-EB21-4242-8EC9-2E8E026623B6}" destId="{9D64C55A-916D-4E39-9E2D-4F7A0585D5F8}" srcOrd="0" destOrd="0" presId="urn:microsoft.com/office/officeart/2005/8/layout/hProcess9"/>
    <dgm:cxn modelId="{30E41D16-47B4-4611-B3C1-498C567414DC}" srcId="{34EBCDDB-9104-49FA-9763-D3344363002F}" destId="{484AEDDA-8619-4537-B659-56617194209D}" srcOrd="0" destOrd="0" parTransId="{B6AD9F8B-3841-4F89-9334-40B4D7F747BD}" sibTransId="{432BAED4-6289-4760-9913-4D56D6BE4ABC}"/>
    <dgm:cxn modelId="{F0693D18-042A-4802-8F08-92B6C85EF529}" srcId="{34EBCDDB-9104-49FA-9763-D3344363002F}" destId="{23DD9172-CCAA-4EDF-9CFE-F8977874D0EB}" srcOrd="3" destOrd="0" parTransId="{8FDDF4E8-239A-487C-9014-330C87CE91AF}" sibTransId="{289D3455-9846-4019-AF5D-649011E8947C}"/>
    <dgm:cxn modelId="{2EDDC665-DDED-4876-970D-3C1F2923D203}" type="presOf" srcId="{D5A5C037-7954-4796-A9ED-8D3164D70D03}" destId="{4A0B5597-F50A-4044-A75D-8A658FEDC459}" srcOrd="0" destOrd="0" presId="urn:microsoft.com/office/officeart/2005/8/layout/hProcess9"/>
    <dgm:cxn modelId="{6497B76A-2E9C-49CB-AC28-8F7E5176EE1D}" srcId="{34EBCDDB-9104-49FA-9763-D3344363002F}" destId="{D5A5C037-7954-4796-A9ED-8D3164D70D03}" srcOrd="4" destOrd="0" parTransId="{A051FF28-B3CE-4FAF-86EA-743FFF278E19}" sibTransId="{CA8C8733-8368-4648-AF70-2D526F771707}"/>
    <dgm:cxn modelId="{3B51F76F-B775-4DFC-A1AA-78682E0858CA}" srcId="{34EBCDDB-9104-49FA-9763-D3344363002F}" destId="{1B266AEC-EE9D-42D1-8E5F-C25BEEDC46AB}" srcOrd="1" destOrd="0" parTransId="{A8EEC489-0449-44E2-AE62-CD7358BBBD19}" sibTransId="{9BD1D79B-49D9-4088-B4D6-802CC5D5F127}"/>
    <dgm:cxn modelId="{920C0870-CED7-4B37-9AC5-86322DBEC97B}" type="presOf" srcId="{484AEDDA-8619-4537-B659-56617194209D}" destId="{6C581B4F-3C8E-4BAE-82AB-982B62525A1E}" srcOrd="0" destOrd="0" presId="urn:microsoft.com/office/officeart/2005/8/layout/hProcess9"/>
    <dgm:cxn modelId="{9075FACB-9DE5-4267-A783-E791C74CBD31}" type="presOf" srcId="{34EBCDDB-9104-49FA-9763-D3344363002F}" destId="{8F01CF07-114E-4A83-8183-8769F235EADB}" srcOrd="0" destOrd="0" presId="urn:microsoft.com/office/officeart/2005/8/layout/hProcess9"/>
    <dgm:cxn modelId="{C29186F8-D1C7-433E-B8CB-65F42E078A67}" type="presOf" srcId="{23DD9172-CCAA-4EDF-9CFE-F8977874D0EB}" destId="{D7E6F734-E5C6-40CA-BAAD-7F069ECFA347}" srcOrd="0" destOrd="0" presId="urn:microsoft.com/office/officeart/2005/8/layout/hProcess9"/>
    <dgm:cxn modelId="{4AFDE326-76EA-47A0-86F9-2AB6A9DBF6BF}" type="presParOf" srcId="{8F01CF07-114E-4A83-8183-8769F235EADB}" destId="{E3584D9E-2227-4751-9FD6-4A2195716848}" srcOrd="0" destOrd="0" presId="urn:microsoft.com/office/officeart/2005/8/layout/hProcess9"/>
    <dgm:cxn modelId="{B9864C6E-4CA6-4284-B49C-B57AD52FE33E}" type="presParOf" srcId="{8F01CF07-114E-4A83-8183-8769F235EADB}" destId="{DA2059F8-0B09-424E-A5CD-BBFAB3C8F33D}" srcOrd="1" destOrd="0" presId="urn:microsoft.com/office/officeart/2005/8/layout/hProcess9"/>
    <dgm:cxn modelId="{E5B35BE8-3138-4AC7-B94F-55DCAE32736B}" type="presParOf" srcId="{DA2059F8-0B09-424E-A5CD-BBFAB3C8F33D}" destId="{6C581B4F-3C8E-4BAE-82AB-982B62525A1E}" srcOrd="0" destOrd="0" presId="urn:microsoft.com/office/officeart/2005/8/layout/hProcess9"/>
    <dgm:cxn modelId="{0C0F01EB-1083-44D7-99D4-537938174A68}" type="presParOf" srcId="{DA2059F8-0B09-424E-A5CD-BBFAB3C8F33D}" destId="{94B65DA0-AF38-4D14-B881-3B0F9A74BDA1}" srcOrd="1" destOrd="0" presId="urn:microsoft.com/office/officeart/2005/8/layout/hProcess9"/>
    <dgm:cxn modelId="{33897E30-439C-4B4A-A4A2-623647E3B842}" type="presParOf" srcId="{DA2059F8-0B09-424E-A5CD-BBFAB3C8F33D}" destId="{E67C2F82-8354-40B1-9155-C4AEAD76DDBF}" srcOrd="2" destOrd="0" presId="urn:microsoft.com/office/officeart/2005/8/layout/hProcess9"/>
    <dgm:cxn modelId="{66166D24-29A9-4C49-A5F2-F1D6328EBE69}" type="presParOf" srcId="{DA2059F8-0B09-424E-A5CD-BBFAB3C8F33D}" destId="{226A856F-A1A3-4519-968E-7EB0BF24E90D}" srcOrd="3" destOrd="0" presId="urn:microsoft.com/office/officeart/2005/8/layout/hProcess9"/>
    <dgm:cxn modelId="{9E44D0BE-8390-438C-B9D4-C31D71EDA82E}" type="presParOf" srcId="{DA2059F8-0B09-424E-A5CD-BBFAB3C8F33D}" destId="{9D64C55A-916D-4E39-9E2D-4F7A0585D5F8}" srcOrd="4" destOrd="0" presId="urn:microsoft.com/office/officeart/2005/8/layout/hProcess9"/>
    <dgm:cxn modelId="{42AC44C3-F29D-485D-A490-3C3631D3D7A1}" type="presParOf" srcId="{DA2059F8-0B09-424E-A5CD-BBFAB3C8F33D}" destId="{B1418C95-EB56-4665-A8FB-C6F248E09F80}" srcOrd="5" destOrd="0" presId="urn:microsoft.com/office/officeart/2005/8/layout/hProcess9"/>
    <dgm:cxn modelId="{F3ADE09A-218C-46FB-9919-41B3F64DAF11}" type="presParOf" srcId="{DA2059F8-0B09-424E-A5CD-BBFAB3C8F33D}" destId="{D7E6F734-E5C6-40CA-BAAD-7F069ECFA347}" srcOrd="6" destOrd="0" presId="urn:microsoft.com/office/officeart/2005/8/layout/hProcess9"/>
    <dgm:cxn modelId="{2BA5F8F0-3C17-4D85-90ED-50E39A01EE57}" type="presParOf" srcId="{DA2059F8-0B09-424E-A5CD-BBFAB3C8F33D}" destId="{53C2CCF0-AF10-40E2-BE7E-499EE2324047}" srcOrd="7" destOrd="0" presId="urn:microsoft.com/office/officeart/2005/8/layout/hProcess9"/>
    <dgm:cxn modelId="{171A27F2-BC0A-4A67-95CB-5ECB99B7541E}" type="presParOf" srcId="{DA2059F8-0B09-424E-A5CD-BBFAB3C8F33D}" destId="{4A0B5597-F50A-4044-A75D-8A658FEDC4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BCDDB-9104-49FA-9763-D334436300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4AEDDA-8619-4537-B659-56617194209D}">
      <dgm:prSet phldrT="[Text]"/>
      <dgm:spPr/>
      <dgm:t>
        <a:bodyPr/>
        <a:lstStyle/>
        <a:p>
          <a:r>
            <a:rPr lang="en-US"/>
            <a:t>Expanded vision screening </a:t>
          </a:r>
        </a:p>
      </dgm:t>
    </dgm:pt>
    <dgm:pt modelId="{B6AD9F8B-3841-4F89-9334-40B4D7F747BD}" type="parTrans" cxnId="{30E41D16-47B4-4611-B3C1-498C567414DC}">
      <dgm:prSet/>
      <dgm:spPr/>
      <dgm:t>
        <a:bodyPr/>
        <a:lstStyle/>
        <a:p>
          <a:endParaRPr lang="en-US"/>
        </a:p>
      </dgm:t>
    </dgm:pt>
    <dgm:pt modelId="{432BAED4-6289-4760-9913-4D56D6BE4ABC}" type="sibTrans" cxnId="{30E41D16-47B4-4611-B3C1-498C567414DC}">
      <dgm:prSet/>
      <dgm:spPr/>
      <dgm:t>
        <a:bodyPr/>
        <a:lstStyle/>
        <a:p>
          <a:endParaRPr lang="en-US"/>
        </a:p>
      </dgm:t>
    </dgm:pt>
    <dgm:pt modelId="{1B266AEC-EE9D-42D1-8E5F-C25BEEDC46AB}">
      <dgm:prSet phldrT="[Text]"/>
      <dgm:spPr/>
      <dgm:t>
        <a:bodyPr/>
        <a:lstStyle/>
        <a:p>
          <a:pPr rtl="0"/>
          <a:r>
            <a:rPr lang="en-US"/>
            <a:t>Referral to </a:t>
          </a:r>
          <a:r>
            <a:rPr lang="en-US">
              <a:latin typeface="Calibri Light" panose="020F0302020204030204"/>
            </a:rPr>
            <a:t>further eye exam </a:t>
          </a:r>
          <a:endParaRPr lang="en-US"/>
        </a:p>
      </dgm:t>
    </dgm:pt>
    <dgm:pt modelId="{A8EEC489-0449-44E2-AE62-CD7358BBBD19}" type="parTrans" cxnId="{3B51F76F-B775-4DFC-A1AA-78682E0858CA}">
      <dgm:prSet/>
      <dgm:spPr/>
      <dgm:t>
        <a:bodyPr/>
        <a:lstStyle/>
        <a:p>
          <a:endParaRPr lang="en-US"/>
        </a:p>
      </dgm:t>
    </dgm:pt>
    <dgm:pt modelId="{9BD1D79B-49D9-4088-B4D6-802CC5D5F127}" type="sibTrans" cxnId="{3B51F76F-B775-4DFC-A1AA-78682E0858CA}">
      <dgm:prSet/>
      <dgm:spPr/>
      <dgm:t>
        <a:bodyPr/>
        <a:lstStyle/>
        <a:p>
          <a:endParaRPr lang="en-US"/>
        </a:p>
      </dgm:t>
    </dgm:pt>
    <dgm:pt modelId="{03BEB0D7-EB21-4242-8EC9-2E8E026623B6}">
      <dgm:prSet phldrT="[Text]"/>
      <dgm:spPr/>
      <dgm:t>
        <a:bodyPr/>
        <a:lstStyle/>
        <a:p>
          <a:r>
            <a:rPr lang="en-US"/>
            <a:t>Community partnership </a:t>
          </a:r>
        </a:p>
      </dgm:t>
    </dgm:pt>
    <dgm:pt modelId="{9256BC2E-D2A0-4CDF-80F5-19CAFE3F2C40}" type="parTrans" cxnId="{B841590D-E447-40BF-9DD7-BADF8811BDFF}">
      <dgm:prSet/>
      <dgm:spPr/>
      <dgm:t>
        <a:bodyPr/>
        <a:lstStyle/>
        <a:p>
          <a:endParaRPr lang="en-US"/>
        </a:p>
      </dgm:t>
    </dgm:pt>
    <dgm:pt modelId="{753A9392-75BC-4A20-A9DA-F7DB9DFD0C89}" type="sibTrans" cxnId="{B841590D-E447-40BF-9DD7-BADF8811BDFF}">
      <dgm:prSet/>
      <dgm:spPr/>
      <dgm:t>
        <a:bodyPr/>
        <a:lstStyle/>
        <a:p>
          <a:endParaRPr lang="en-US"/>
        </a:p>
      </dgm:t>
    </dgm:pt>
    <dgm:pt modelId="{23DD9172-CCAA-4EDF-9CFE-F8977874D0EB}">
      <dgm:prSet phldrT="[Text]"/>
      <dgm:spPr/>
      <dgm:t>
        <a:bodyPr/>
        <a:lstStyle/>
        <a:p>
          <a:r>
            <a:rPr lang="en-US"/>
            <a:t>Glasses wearing and teacher assistance </a:t>
          </a:r>
        </a:p>
      </dgm:t>
    </dgm:pt>
    <dgm:pt modelId="{8FDDF4E8-239A-487C-9014-330C87CE91AF}" type="parTrans" cxnId="{F0693D18-042A-4802-8F08-92B6C85EF529}">
      <dgm:prSet/>
      <dgm:spPr/>
      <dgm:t>
        <a:bodyPr/>
        <a:lstStyle/>
        <a:p>
          <a:endParaRPr lang="en-US"/>
        </a:p>
      </dgm:t>
    </dgm:pt>
    <dgm:pt modelId="{289D3455-9846-4019-AF5D-649011E8947C}" type="sibTrans" cxnId="{F0693D18-042A-4802-8F08-92B6C85EF529}">
      <dgm:prSet/>
      <dgm:spPr/>
      <dgm:t>
        <a:bodyPr/>
        <a:lstStyle/>
        <a:p>
          <a:endParaRPr lang="en-US"/>
        </a:p>
      </dgm:t>
    </dgm:pt>
    <dgm:pt modelId="{D5A5C037-7954-4796-A9ED-8D3164D70D03}">
      <dgm:prSet phldrT="[Text]"/>
      <dgm:spPr/>
      <dgm:t>
        <a:bodyPr/>
        <a:lstStyle/>
        <a:p>
          <a:r>
            <a:rPr lang="en-US"/>
            <a:t>Community partnership follow up / case management </a:t>
          </a:r>
        </a:p>
      </dgm:t>
    </dgm:pt>
    <dgm:pt modelId="{A051FF28-B3CE-4FAF-86EA-743FFF278E19}" type="parTrans" cxnId="{6497B76A-2E9C-49CB-AC28-8F7E5176EE1D}">
      <dgm:prSet/>
      <dgm:spPr/>
      <dgm:t>
        <a:bodyPr/>
        <a:lstStyle/>
        <a:p>
          <a:endParaRPr lang="en-US"/>
        </a:p>
      </dgm:t>
    </dgm:pt>
    <dgm:pt modelId="{CA8C8733-8368-4648-AF70-2D526F771707}" type="sibTrans" cxnId="{6497B76A-2E9C-49CB-AC28-8F7E5176EE1D}">
      <dgm:prSet/>
      <dgm:spPr/>
      <dgm:t>
        <a:bodyPr/>
        <a:lstStyle/>
        <a:p>
          <a:endParaRPr lang="en-US"/>
        </a:p>
      </dgm:t>
    </dgm:pt>
    <dgm:pt modelId="{8F01CF07-114E-4A83-8183-8769F235EADB}" type="pres">
      <dgm:prSet presAssocID="{34EBCDDB-9104-49FA-9763-D3344363002F}" presName="CompostProcess" presStyleCnt="0">
        <dgm:presLayoutVars>
          <dgm:dir/>
          <dgm:resizeHandles val="exact"/>
        </dgm:presLayoutVars>
      </dgm:prSet>
      <dgm:spPr/>
    </dgm:pt>
    <dgm:pt modelId="{E3584D9E-2227-4751-9FD6-4A2195716848}" type="pres">
      <dgm:prSet presAssocID="{34EBCDDB-9104-49FA-9763-D3344363002F}" presName="arrow" presStyleLbl="bgShp" presStyleIdx="0" presStyleCnt="1"/>
      <dgm:spPr/>
    </dgm:pt>
    <dgm:pt modelId="{DA2059F8-0B09-424E-A5CD-BBFAB3C8F33D}" type="pres">
      <dgm:prSet presAssocID="{34EBCDDB-9104-49FA-9763-D3344363002F}" presName="linearProcess" presStyleCnt="0"/>
      <dgm:spPr/>
    </dgm:pt>
    <dgm:pt modelId="{6C581B4F-3C8E-4BAE-82AB-982B62525A1E}" type="pres">
      <dgm:prSet presAssocID="{484AEDDA-8619-4537-B659-56617194209D}" presName="textNode" presStyleLbl="node1" presStyleIdx="0" presStyleCnt="5">
        <dgm:presLayoutVars>
          <dgm:bulletEnabled val="1"/>
        </dgm:presLayoutVars>
      </dgm:prSet>
      <dgm:spPr/>
    </dgm:pt>
    <dgm:pt modelId="{94B65DA0-AF38-4D14-B881-3B0F9A74BDA1}" type="pres">
      <dgm:prSet presAssocID="{432BAED4-6289-4760-9913-4D56D6BE4ABC}" presName="sibTrans" presStyleCnt="0"/>
      <dgm:spPr/>
    </dgm:pt>
    <dgm:pt modelId="{E67C2F82-8354-40B1-9155-C4AEAD76DDBF}" type="pres">
      <dgm:prSet presAssocID="{1B266AEC-EE9D-42D1-8E5F-C25BEEDC46AB}" presName="textNode" presStyleLbl="node1" presStyleIdx="1" presStyleCnt="5">
        <dgm:presLayoutVars>
          <dgm:bulletEnabled val="1"/>
        </dgm:presLayoutVars>
      </dgm:prSet>
      <dgm:spPr/>
    </dgm:pt>
    <dgm:pt modelId="{226A856F-A1A3-4519-968E-7EB0BF24E90D}" type="pres">
      <dgm:prSet presAssocID="{9BD1D79B-49D9-4088-B4D6-802CC5D5F127}" presName="sibTrans" presStyleCnt="0"/>
      <dgm:spPr/>
    </dgm:pt>
    <dgm:pt modelId="{9D64C55A-916D-4E39-9E2D-4F7A0585D5F8}" type="pres">
      <dgm:prSet presAssocID="{03BEB0D7-EB21-4242-8EC9-2E8E026623B6}" presName="textNode" presStyleLbl="node1" presStyleIdx="2" presStyleCnt="5">
        <dgm:presLayoutVars>
          <dgm:bulletEnabled val="1"/>
        </dgm:presLayoutVars>
      </dgm:prSet>
      <dgm:spPr/>
    </dgm:pt>
    <dgm:pt modelId="{B1418C95-EB56-4665-A8FB-C6F248E09F80}" type="pres">
      <dgm:prSet presAssocID="{753A9392-75BC-4A20-A9DA-F7DB9DFD0C89}" presName="sibTrans" presStyleCnt="0"/>
      <dgm:spPr/>
    </dgm:pt>
    <dgm:pt modelId="{D7E6F734-E5C6-40CA-BAAD-7F069ECFA347}" type="pres">
      <dgm:prSet presAssocID="{23DD9172-CCAA-4EDF-9CFE-F8977874D0EB}" presName="textNode" presStyleLbl="node1" presStyleIdx="3" presStyleCnt="5">
        <dgm:presLayoutVars>
          <dgm:bulletEnabled val="1"/>
        </dgm:presLayoutVars>
      </dgm:prSet>
      <dgm:spPr/>
    </dgm:pt>
    <dgm:pt modelId="{53C2CCF0-AF10-40E2-BE7E-499EE2324047}" type="pres">
      <dgm:prSet presAssocID="{289D3455-9846-4019-AF5D-649011E8947C}" presName="sibTrans" presStyleCnt="0"/>
      <dgm:spPr/>
    </dgm:pt>
    <dgm:pt modelId="{4A0B5597-F50A-4044-A75D-8A658FEDC459}" type="pres">
      <dgm:prSet presAssocID="{D5A5C037-7954-4796-A9ED-8D3164D70D0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841590D-E447-40BF-9DD7-BADF8811BDFF}" srcId="{34EBCDDB-9104-49FA-9763-D3344363002F}" destId="{03BEB0D7-EB21-4242-8EC9-2E8E026623B6}" srcOrd="2" destOrd="0" parTransId="{9256BC2E-D2A0-4CDF-80F5-19CAFE3F2C40}" sibTransId="{753A9392-75BC-4A20-A9DA-F7DB9DFD0C89}"/>
    <dgm:cxn modelId="{DE212A0F-CC50-4055-AB93-9751DC3DFC9E}" type="presOf" srcId="{1B266AEC-EE9D-42D1-8E5F-C25BEEDC46AB}" destId="{E67C2F82-8354-40B1-9155-C4AEAD76DDBF}" srcOrd="0" destOrd="0" presId="urn:microsoft.com/office/officeart/2005/8/layout/hProcess9"/>
    <dgm:cxn modelId="{8F7BD415-E1B1-4DDA-B965-626F2FA5CEEF}" type="presOf" srcId="{03BEB0D7-EB21-4242-8EC9-2E8E026623B6}" destId="{9D64C55A-916D-4E39-9E2D-4F7A0585D5F8}" srcOrd="0" destOrd="0" presId="urn:microsoft.com/office/officeart/2005/8/layout/hProcess9"/>
    <dgm:cxn modelId="{30E41D16-47B4-4611-B3C1-498C567414DC}" srcId="{34EBCDDB-9104-49FA-9763-D3344363002F}" destId="{484AEDDA-8619-4537-B659-56617194209D}" srcOrd="0" destOrd="0" parTransId="{B6AD9F8B-3841-4F89-9334-40B4D7F747BD}" sibTransId="{432BAED4-6289-4760-9913-4D56D6BE4ABC}"/>
    <dgm:cxn modelId="{F0693D18-042A-4802-8F08-92B6C85EF529}" srcId="{34EBCDDB-9104-49FA-9763-D3344363002F}" destId="{23DD9172-CCAA-4EDF-9CFE-F8977874D0EB}" srcOrd="3" destOrd="0" parTransId="{8FDDF4E8-239A-487C-9014-330C87CE91AF}" sibTransId="{289D3455-9846-4019-AF5D-649011E8947C}"/>
    <dgm:cxn modelId="{2EDDC665-DDED-4876-970D-3C1F2923D203}" type="presOf" srcId="{D5A5C037-7954-4796-A9ED-8D3164D70D03}" destId="{4A0B5597-F50A-4044-A75D-8A658FEDC459}" srcOrd="0" destOrd="0" presId="urn:microsoft.com/office/officeart/2005/8/layout/hProcess9"/>
    <dgm:cxn modelId="{6497B76A-2E9C-49CB-AC28-8F7E5176EE1D}" srcId="{34EBCDDB-9104-49FA-9763-D3344363002F}" destId="{D5A5C037-7954-4796-A9ED-8D3164D70D03}" srcOrd="4" destOrd="0" parTransId="{A051FF28-B3CE-4FAF-86EA-743FFF278E19}" sibTransId="{CA8C8733-8368-4648-AF70-2D526F771707}"/>
    <dgm:cxn modelId="{3B51F76F-B775-4DFC-A1AA-78682E0858CA}" srcId="{34EBCDDB-9104-49FA-9763-D3344363002F}" destId="{1B266AEC-EE9D-42D1-8E5F-C25BEEDC46AB}" srcOrd="1" destOrd="0" parTransId="{A8EEC489-0449-44E2-AE62-CD7358BBBD19}" sibTransId="{9BD1D79B-49D9-4088-B4D6-802CC5D5F127}"/>
    <dgm:cxn modelId="{920C0870-CED7-4B37-9AC5-86322DBEC97B}" type="presOf" srcId="{484AEDDA-8619-4537-B659-56617194209D}" destId="{6C581B4F-3C8E-4BAE-82AB-982B62525A1E}" srcOrd="0" destOrd="0" presId="urn:microsoft.com/office/officeart/2005/8/layout/hProcess9"/>
    <dgm:cxn modelId="{9075FACB-9DE5-4267-A783-E791C74CBD31}" type="presOf" srcId="{34EBCDDB-9104-49FA-9763-D3344363002F}" destId="{8F01CF07-114E-4A83-8183-8769F235EADB}" srcOrd="0" destOrd="0" presId="urn:microsoft.com/office/officeart/2005/8/layout/hProcess9"/>
    <dgm:cxn modelId="{C29186F8-D1C7-433E-B8CB-65F42E078A67}" type="presOf" srcId="{23DD9172-CCAA-4EDF-9CFE-F8977874D0EB}" destId="{D7E6F734-E5C6-40CA-BAAD-7F069ECFA347}" srcOrd="0" destOrd="0" presId="urn:microsoft.com/office/officeart/2005/8/layout/hProcess9"/>
    <dgm:cxn modelId="{4AFDE326-76EA-47A0-86F9-2AB6A9DBF6BF}" type="presParOf" srcId="{8F01CF07-114E-4A83-8183-8769F235EADB}" destId="{E3584D9E-2227-4751-9FD6-4A2195716848}" srcOrd="0" destOrd="0" presId="urn:microsoft.com/office/officeart/2005/8/layout/hProcess9"/>
    <dgm:cxn modelId="{B9864C6E-4CA6-4284-B49C-B57AD52FE33E}" type="presParOf" srcId="{8F01CF07-114E-4A83-8183-8769F235EADB}" destId="{DA2059F8-0B09-424E-A5CD-BBFAB3C8F33D}" srcOrd="1" destOrd="0" presId="urn:microsoft.com/office/officeart/2005/8/layout/hProcess9"/>
    <dgm:cxn modelId="{E5B35BE8-3138-4AC7-B94F-55DCAE32736B}" type="presParOf" srcId="{DA2059F8-0B09-424E-A5CD-BBFAB3C8F33D}" destId="{6C581B4F-3C8E-4BAE-82AB-982B62525A1E}" srcOrd="0" destOrd="0" presId="urn:microsoft.com/office/officeart/2005/8/layout/hProcess9"/>
    <dgm:cxn modelId="{0C0F01EB-1083-44D7-99D4-537938174A68}" type="presParOf" srcId="{DA2059F8-0B09-424E-A5CD-BBFAB3C8F33D}" destId="{94B65DA0-AF38-4D14-B881-3B0F9A74BDA1}" srcOrd="1" destOrd="0" presId="urn:microsoft.com/office/officeart/2005/8/layout/hProcess9"/>
    <dgm:cxn modelId="{33897E30-439C-4B4A-A4A2-623647E3B842}" type="presParOf" srcId="{DA2059F8-0B09-424E-A5CD-BBFAB3C8F33D}" destId="{E67C2F82-8354-40B1-9155-C4AEAD76DDBF}" srcOrd="2" destOrd="0" presId="urn:microsoft.com/office/officeart/2005/8/layout/hProcess9"/>
    <dgm:cxn modelId="{66166D24-29A9-4C49-A5F2-F1D6328EBE69}" type="presParOf" srcId="{DA2059F8-0B09-424E-A5CD-BBFAB3C8F33D}" destId="{226A856F-A1A3-4519-968E-7EB0BF24E90D}" srcOrd="3" destOrd="0" presId="urn:microsoft.com/office/officeart/2005/8/layout/hProcess9"/>
    <dgm:cxn modelId="{9E44D0BE-8390-438C-B9D4-C31D71EDA82E}" type="presParOf" srcId="{DA2059F8-0B09-424E-A5CD-BBFAB3C8F33D}" destId="{9D64C55A-916D-4E39-9E2D-4F7A0585D5F8}" srcOrd="4" destOrd="0" presId="urn:microsoft.com/office/officeart/2005/8/layout/hProcess9"/>
    <dgm:cxn modelId="{42AC44C3-F29D-485D-A490-3C3631D3D7A1}" type="presParOf" srcId="{DA2059F8-0B09-424E-A5CD-BBFAB3C8F33D}" destId="{B1418C95-EB56-4665-A8FB-C6F248E09F80}" srcOrd="5" destOrd="0" presId="urn:microsoft.com/office/officeart/2005/8/layout/hProcess9"/>
    <dgm:cxn modelId="{F3ADE09A-218C-46FB-9919-41B3F64DAF11}" type="presParOf" srcId="{DA2059F8-0B09-424E-A5CD-BBFAB3C8F33D}" destId="{D7E6F734-E5C6-40CA-BAAD-7F069ECFA347}" srcOrd="6" destOrd="0" presId="urn:microsoft.com/office/officeart/2005/8/layout/hProcess9"/>
    <dgm:cxn modelId="{2BA5F8F0-3C17-4D85-90ED-50E39A01EE57}" type="presParOf" srcId="{DA2059F8-0B09-424E-A5CD-BBFAB3C8F33D}" destId="{53C2CCF0-AF10-40E2-BE7E-499EE2324047}" srcOrd="7" destOrd="0" presId="urn:microsoft.com/office/officeart/2005/8/layout/hProcess9"/>
    <dgm:cxn modelId="{171A27F2-BC0A-4A67-95CB-5ECB99B7541E}" type="presParOf" srcId="{DA2059F8-0B09-424E-A5CD-BBFAB3C8F33D}" destId="{4A0B5597-F50A-4044-A75D-8A658FEDC4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84D9E-2227-4751-9FD6-4A2195716848}">
      <dsp:nvSpPr>
        <dsp:cNvPr id="0" name=""/>
        <dsp:cNvSpPr/>
      </dsp:nvSpPr>
      <dsp:spPr>
        <a:xfrm>
          <a:off x="504824" y="0"/>
          <a:ext cx="5721350" cy="44661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1B4F-3C8E-4BAE-82AB-982B62525A1E}">
      <dsp:nvSpPr>
        <dsp:cNvPr id="0" name=""/>
        <dsp:cNvSpPr/>
      </dsp:nvSpPr>
      <dsp:spPr>
        <a:xfrm>
          <a:off x="2957" y="1339850"/>
          <a:ext cx="1293285" cy="17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Expanded vision screening </a:t>
          </a:r>
        </a:p>
      </dsp:txBody>
      <dsp:txXfrm>
        <a:off x="66090" y="1402983"/>
        <a:ext cx="1167019" cy="1660200"/>
      </dsp:txXfrm>
    </dsp:sp>
    <dsp:sp modelId="{E67C2F82-8354-40B1-9155-C4AEAD76DDBF}">
      <dsp:nvSpPr>
        <dsp:cNvPr id="0" name=""/>
        <dsp:cNvSpPr/>
      </dsp:nvSpPr>
      <dsp:spPr>
        <a:xfrm>
          <a:off x="1360907" y="1339850"/>
          <a:ext cx="1293285" cy="17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Referral to </a:t>
          </a:r>
          <a:r>
            <a:rPr lang="en-US" sz="1300" kern="1200">
              <a:latin typeface="Calibri Light" panose="020F0302020204030204"/>
            </a:rPr>
            <a:t>further eye exam </a:t>
          </a:r>
          <a:endParaRPr lang="en-US" sz="1300" kern="1200"/>
        </a:p>
      </dsp:txBody>
      <dsp:txXfrm>
        <a:off x="1424040" y="1402983"/>
        <a:ext cx="1167019" cy="1660200"/>
      </dsp:txXfrm>
    </dsp:sp>
    <dsp:sp modelId="{9D64C55A-916D-4E39-9E2D-4F7A0585D5F8}">
      <dsp:nvSpPr>
        <dsp:cNvPr id="0" name=""/>
        <dsp:cNvSpPr/>
      </dsp:nvSpPr>
      <dsp:spPr>
        <a:xfrm>
          <a:off x="2718857" y="1339850"/>
          <a:ext cx="1293285" cy="17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partnership </a:t>
          </a:r>
        </a:p>
      </dsp:txBody>
      <dsp:txXfrm>
        <a:off x="2781990" y="1402983"/>
        <a:ext cx="1167019" cy="1660200"/>
      </dsp:txXfrm>
    </dsp:sp>
    <dsp:sp modelId="{D7E6F734-E5C6-40CA-BAAD-7F069ECFA347}">
      <dsp:nvSpPr>
        <dsp:cNvPr id="0" name=""/>
        <dsp:cNvSpPr/>
      </dsp:nvSpPr>
      <dsp:spPr>
        <a:xfrm>
          <a:off x="4076806" y="1339850"/>
          <a:ext cx="1293285" cy="17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Glasses wearing and teacher assistance </a:t>
          </a:r>
        </a:p>
      </dsp:txBody>
      <dsp:txXfrm>
        <a:off x="4139939" y="1402983"/>
        <a:ext cx="1167019" cy="1660200"/>
      </dsp:txXfrm>
    </dsp:sp>
    <dsp:sp modelId="{4A0B5597-F50A-4044-A75D-8A658FEDC459}">
      <dsp:nvSpPr>
        <dsp:cNvPr id="0" name=""/>
        <dsp:cNvSpPr/>
      </dsp:nvSpPr>
      <dsp:spPr>
        <a:xfrm>
          <a:off x="5434756" y="1339850"/>
          <a:ext cx="1293285" cy="17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partnership follow up / case management </a:t>
          </a:r>
        </a:p>
      </dsp:txBody>
      <dsp:txXfrm>
        <a:off x="5497889" y="1402983"/>
        <a:ext cx="1167019" cy="166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84D9E-2227-4751-9FD6-4A2195716848}">
      <dsp:nvSpPr>
        <dsp:cNvPr id="0" name=""/>
        <dsp:cNvSpPr/>
      </dsp:nvSpPr>
      <dsp:spPr>
        <a:xfrm>
          <a:off x="366946" y="0"/>
          <a:ext cx="4158730" cy="49314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1B4F-3C8E-4BAE-82AB-982B62525A1E}">
      <dsp:nvSpPr>
        <dsp:cNvPr id="0" name=""/>
        <dsp:cNvSpPr/>
      </dsp:nvSpPr>
      <dsp:spPr>
        <a:xfrm>
          <a:off x="2150" y="1479446"/>
          <a:ext cx="940062" cy="197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Expanded vision screening </a:t>
          </a:r>
        </a:p>
      </dsp:txBody>
      <dsp:txXfrm>
        <a:off x="48040" y="1525336"/>
        <a:ext cx="848282" cy="1880814"/>
      </dsp:txXfrm>
    </dsp:sp>
    <dsp:sp modelId="{E67C2F82-8354-40B1-9155-C4AEAD76DDBF}">
      <dsp:nvSpPr>
        <dsp:cNvPr id="0" name=""/>
        <dsp:cNvSpPr/>
      </dsp:nvSpPr>
      <dsp:spPr>
        <a:xfrm>
          <a:off x="989215" y="1479446"/>
          <a:ext cx="940062" cy="197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Referral to </a:t>
          </a:r>
          <a:r>
            <a:rPr lang="en-US" sz="1000" kern="1200">
              <a:latin typeface="Calibri Light" panose="020F0302020204030204"/>
            </a:rPr>
            <a:t>further eye exam </a:t>
          </a:r>
          <a:endParaRPr lang="en-US" sz="1000" kern="1200"/>
        </a:p>
      </dsp:txBody>
      <dsp:txXfrm>
        <a:off x="1035105" y="1525336"/>
        <a:ext cx="848282" cy="1880814"/>
      </dsp:txXfrm>
    </dsp:sp>
    <dsp:sp modelId="{9D64C55A-916D-4E39-9E2D-4F7A0585D5F8}">
      <dsp:nvSpPr>
        <dsp:cNvPr id="0" name=""/>
        <dsp:cNvSpPr/>
      </dsp:nvSpPr>
      <dsp:spPr>
        <a:xfrm>
          <a:off x="1976280" y="1479446"/>
          <a:ext cx="940062" cy="197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Community partnership </a:t>
          </a:r>
        </a:p>
      </dsp:txBody>
      <dsp:txXfrm>
        <a:off x="2022170" y="1525336"/>
        <a:ext cx="848282" cy="1880814"/>
      </dsp:txXfrm>
    </dsp:sp>
    <dsp:sp modelId="{D7E6F734-E5C6-40CA-BAAD-7F069ECFA347}">
      <dsp:nvSpPr>
        <dsp:cNvPr id="0" name=""/>
        <dsp:cNvSpPr/>
      </dsp:nvSpPr>
      <dsp:spPr>
        <a:xfrm>
          <a:off x="2963346" y="1479446"/>
          <a:ext cx="940062" cy="197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Glasses wearing and teacher assistance </a:t>
          </a:r>
        </a:p>
      </dsp:txBody>
      <dsp:txXfrm>
        <a:off x="3009236" y="1525336"/>
        <a:ext cx="848282" cy="1880814"/>
      </dsp:txXfrm>
    </dsp:sp>
    <dsp:sp modelId="{4A0B5597-F50A-4044-A75D-8A658FEDC459}">
      <dsp:nvSpPr>
        <dsp:cNvPr id="0" name=""/>
        <dsp:cNvSpPr/>
      </dsp:nvSpPr>
      <dsp:spPr>
        <a:xfrm>
          <a:off x="3950411" y="1479446"/>
          <a:ext cx="940062" cy="197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Community partnership follow up / case management </a:t>
          </a:r>
        </a:p>
      </dsp:txBody>
      <dsp:txXfrm>
        <a:off x="3996301" y="1525336"/>
        <a:ext cx="848282" cy="188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OF </a:t>
            </a:r>
            <a:r>
              <a:rPr lang="en-US" err="1">
                <a:ea typeface="Calibri"/>
                <a:cs typeface="Calibri"/>
              </a:rPr>
              <a:t>npte</a:t>
            </a:r>
            <a:r>
              <a:rPr lang="en-US">
                <a:ea typeface="Calibri"/>
                <a:cs typeface="Calibri"/>
              </a:rPr>
              <a:t> for SBHCs and stand alone vision screening..... </a:t>
            </a:r>
            <a:r>
              <a:rPr lang="en-US"/>
              <a:t>According to the Medicaid SBHC billing manual, yes you can bill for a stand-alone vision screening.  However, the fee schedule says that the reimbursable amount for that service is $2.60/screening.  So it may not be worth the work/cost of actually submitting the bill to do it.  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Who is </a:t>
            </a:r>
            <a:r>
              <a:rPr lang="en-US" err="1">
                <a:ea typeface="Calibri"/>
                <a:cs typeface="Calibri"/>
              </a:rPr>
              <a:t>perfomring</a:t>
            </a:r>
            <a:r>
              <a:rPr lang="en-US">
                <a:ea typeface="Calibri"/>
                <a:cs typeface="Calibri"/>
              </a:rPr>
              <a:t> vision </a:t>
            </a:r>
            <a:r>
              <a:rPr lang="en-US" err="1">
                <a:ea typeface="Calibri"/>
                <a:cs typeface="Calibri"/>
              </a:rPr>
              <a:t>screneing</a:t>
            </a:r>
            <a:r>
              <a:rPr lang="en-US">
                <a:ea typeface="Calibri"/>
                <a:cs typeface="Calibri"/>
              </a:rPr>
              <a:t> in your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 with all  things- the degree to which the change  varies from normal is the degree to which it will affect vision- not all require  treatment – and with all things related to Kids growth and </a:t>
            </a:r>
            <a:r>
              <a:rPr lang="en-US" err="1">
                <a:ea typeface="Calibri"/>
                <a:cs typeface="Calibri"/>
              </a:rPr>
              <a:t>devleopment</a:t>
            </a:r>
            <a:r>
              <a:rPr lang="en-US">
                <a:ea typeface="Calibri"/>
                <a:cs typeface="Calibri"/>
              </a:rPr>
              <a:t> can rapidly affect how these progress so once identified annual exams are often </a:t>
            </a:r>
            <a:r>
              <a:rPr lang="en-US" err="1">
                <a:ea typeface="Calibri"/>
                <a:cs typeface="Calibri"/>
              </a:rPr>
              <a:t>recommenend</a:t>
            </a:r>
            <a:r>
              <a:rPr lang="en-US"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While these are the recommended guidelines I am very curious to hear how this is going in your school and if you know who is doig it?  This is a big lift for school nurses to take on esp given not all schools have a dedicated nurse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Examples – My eye dr. charm city optical , vision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141 and Changing life through lenses, usually would have a " champion" who would </a:t>
            </a:r>
            <a:r>
              <a:rPr lang="en-US" err="1">
                <a:ea typeface="Calibri"/>
                <a:cs typeface="Calibri"/>
              </a:rPr>
              <a:t>hel</a:t>
            </a:r>
            <a:r>
              <a:rPr lang="en-US">
                <a:ea typeface="Calibri"/>
                <a:cs typeface="Calibri"/>
              </a:rPr>
              <a:t>[p student pick out glasses from a selection known as "frame board" and then submit script and receive glasses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excuse that my examples are both in Baltimore- My SBHC is in Baltimore and so it is what I Kow best , I would also love to hear about other supportive programs you all are utilizing and what those look like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Please excuse that my examples are both in Baltimore- My SBHC is in Baltimore and so it is what I Kow best , I would also love to hear about other supportive programs  you all are utilizing and  what those look like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Expanded </a:t>
            </a:r>
            <a:r>
              <a:rPr lang="en-US" err="1">
                <a:ea typeface="Calibri"/>
                <a:cs typeface="Calibri"/>
              </a:rPr>
              <a:t>screneing</a:t>
            </a:r>
            <a:r>
              <a:rPr lang="en-US">
                <a:ea typeface="Calibri"/>
                <a:cs typeface="Calibri"/>
              </a:rPr>
              <a:t> is done through the SHS staff  in partnership with local Nursing  and medical students,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There is much emerging work around vision </a:t>
            </a:r>
            <a:r>
              <a:rPr lang="en-US" err="1">
                <a:ea typeface="Calibri"/>
                <a:cs typeface="Calibri"/>
              </a:rPr>
              <a:t>porgrams</a:t>
            </a:r>
            <a:r>
              <a:rPr lang="en-US">
                <a:ea typeface="Calibri"/>
                <a:cs typeface="Calibri"/>
              </a:rPr>
              <a:t> in the US w/ school here are a couple of examples of available information- Full disclosure- I assisted in writing the first article, I receive no financial compensation for doing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 would love for people to share out where they are in their vision programming and their current biggest barriers and needs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9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While this presentation  will go over many components of vision in schools and follow up in </a:t>
            </a:r>
            <a:r>
              <a:rPr lang="en-US" err="1">
                <a:ea typeface="Calibri"/>
                <a:cs typeface="Calibri"/>
              </a:rPr>
              <a:t>maryland</a:t>
            </a:r>
            <a:r>
              <a:rPr lang="en-US">
                <a:ea typeface="Calibri"/>
                <a:cs typeface="Calibri"/>
              </a:rPr>
              <a:t>, we  know what happens on the ground has its own flair and implementation , and we can all learn form each other's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Screenings --- In public health setting screneing are usually  considered an opt out for consent as they are usually less invasive and do not carry a lot of risk and may be performed by layperson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Examination- Considered a </a:t>
            </a:r>
            <a:r>
              <a:rPr lang="en-US" err="1">
                <a:ea typeface="Calibri"/>
                <a:cs typeface="Calibri"/>
              </a:rPr>
              <a:t>Opt</a:t>
            </a:r>
            <a:r>
              <a:rPr lang="en-US">
                <a:ea typeface="Calibri"/>
                <a:cs typeface="Calibri"/>
              </a:rPr>
              <a:t> in ( signed consent needed)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For screening there  no other formal reference in previous guidleines, or guidleines that were available for 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4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80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F0E_F15F03F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i.nih.gov/learn-about-eye-health/healthy-vision/get-free-or-low-cost-eye-care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baltimorecity.gov/visionforbaltimore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hyperlink" Target="https://visiontolearn.org/our-work/how-vision-to-learn-work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ychildren.org/English/health-issues/conditions/eyes/Pages/Specific-Eye-Problems.aspx" TargetMode="External"/><Relationship Id="rId3" Type="http://schemas.openxmlformats.org/officeDocument/2006/relationships/hyperlink" Target="https://marylandpublicschools.org/about/Documents/DSFSS/SSSP/SHS/SHSGuidelines/VisionScreening_5.2023.pdf" TargetMode="External"/><Relationship Id="rId7" Type="http://schemas.openxmlformats.org/officeDocument/2006/relationships/hyperlink" Target="https://www.nei.nih.gov/learn-about-eye-health/eye-conditions-and-diseas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ealth.maryland.gov/mmcp/Documents/MD%20Medicaid%20SBHC%20Provider%20Billing%20Manual%20updated%208.2.24.pdf" TargetMode="External"/><Relationship Id="rId5" Type="http://schemas.openxmlformats.org/officeDocument/2006/relationships/hyperlink" Target="https://health.maryland.gov/pophealth/Documents/Local%20Health%20Department%20Billing%20Manual/PDF%20Manual/Section%20IV/SBHC%20Introduction%20to%20Billing%20and%20Coding.pdf" TargetMode="External"/><Relationship Id="rId4" Type="http://schemas.openxmlformats.org/officeDocument/2006/relationships/hyperlink" Target="https://health.maryland.gov/mmcp/epsdt/healthykids/pdf/SectionIII_pp13-2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Seeing is Believing: Vision Screening and Beyond in Maryland Schools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4891D-950B-441F-8C8D-4E8E073F20BE}"/>
              </a:ext>
            </a:extLst>
          </p:cNvPr>
          <p:cNvSpPr txBox="1"/>
          <p:nvPr/>
        </p:nvSpPr>
        <p:spPr>
          <a:xfrm>
            <a:off x="6095636" y="5348452"/>
            <a:ext cx="46219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Tresa M.S. Wiggins MSN, RN, CPNP-PC. </a:t>
            </a:r>
          </a:p>
          <a:p>
            <a:r>
              <a:rPr lang="en-US" dirty="0"/>
              <a:t>SR. NP at the Rales Health Center </a:t>
            </a:r>
          </a:p>
          <a:p>
            <a:r>
              <a:rPr lang="en-US" dirty="0"/>
              <a:t>JHU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/>
          <a:p>
            <a:r>
              <a:rPr lang="en-US" dirty="0"/>
              <a:t>Vision Screening in School Based Health Centers</a:t>
            </a:r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8" y="4058263"/>
            <a:ext cx="5507421" cy="21414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049E-4FBE-1768-31F9-F3E02362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828205"/>
          </a:xfrm>
        </p:spPr>
        <p:txBody>
          <a:bodyPr/>
          <a:lstStyle/>
          <a:p>
            <a:r>
              <a:rPr lang="en-US"/>
              <a:t>SBHCs and Vision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FBC6-5F0C-9DA6-44BC-FCCF0AAD7B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431" y="1134714"/>
            <a:ext cx="8012113" cy="5252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Expanded vision screening  is not discussed in  </a:t>
            </a:r>
            <a:r>
              <a:rPr lang="en-US" dirty="0" err="1"/>
              <a:t>sbhc</a:t>
            </a:r>
            <a:r>
              <a:rPr lang="en-US" dirty="0"/>
              <a:t> guidelines</a:t>
            </a:r>
          </a:p>
          <a:p>
            <a:r>
              <a:rPr lang="en-US" dirty="0"/>
              <a:t>Recommendations  in Maryland SBHC guidelines: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"Preventative services care is consistent with EPSDT guidelines"</a:t>
            </a:r>
          </a:p>
          <a:p>
            <a:pPr lvl="2"/>
            <a:r>
              <a:rPr lang="en-US" dirty="0"/>
              <a:t>EPSDT guidelines include: </a:t>
            </a:r>
          </a:p>
          <a:p>
            <a:pPr lvl="3"/>
            <a:r>
              <a:rPr lang="en-US" dirty="0"/>
              <a:t>Screening is indicated at every well check, including </a:t>
            </a:r>
            <a:r>
              <a:rPr lang="en-US" err="1"/>
              <a:t>ophthalmascope</a:t>
            </a:r>
            <a:r>
              <a:rPr lang="en-US" dirty="0"/>
              <a:t>, PERRLA, EOMS, monocular test, and external eye exam </a:t>
            </a:r>
          </a:p>
          <a:p>
            <a:pPr lvl="3"/>
            <a:r>
              <a:rPr lang="en-US" dirty="0">
                <a:ea typeface="+mn-lt"/>
                <a:cs typeface="+mn-lt"/>
              </a:rPr>
              <a:t>In general, the following vision screens are conducted according to Maryland EPSDT standards:  </a:t>
            </a:r>
          </a:p>
          <a:p>
            <a:pPr marL="742950" lvl="2" indent="-285750"/>
            <a:endParaRPr lang="en-US"/>
          </a:p>
          <a:p>
            <a:pPr marL="742950" lvl="2" indent="-285750"/>
            <a:endParaRPr lang="en-US"/>
          </a:p>
          <a:p>
            <a:pPr marL="742950" lvl="2" indent="-285750"/>
            <a:endParaRPr lang="en-US"/>
          </a:p>
          <a:p>
            <a:pPr marL="742950" lvl="2" indent="-285750"/>
            <a:endParaRPr lang="en-US"/>
          </a:p>
          <a:p>
            <a:pPr marL="285750" lvl="2" indent="-285750"/>
            <a:r>
              <a:rPr lang="en-US" dirty="0"/>
              <a:t>Vision screening may also be indicated for other visits including : Headache, assessment for ADHD or behavioral evaluations, dizziness, neurologic concern, or eye injury </a:t>
            </a:r>
          </a:p>
          <a:p>
            <a:pPr marL="285750" lvl="2" indent="-285750"/>
            <a:endParaRPr lang="en-US" dirty="0"/>
          </a:p>
          <a:p>
            <a:pPr marL="0" lvl="2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8B9A27-19EF-35F6-9A2E-4F855D9FF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56616"/>
              </p:ext>
            </p:extLst>
          </p:nvPr>
        </p:nvGraphicFramePr>
        <p:xfrm>
          <a:off x="3661481" y="3866563"/>
          <a:ext cx="3217331" cy="17902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76915">
                  <a:extLst>
                    <a:ext uri="{9D8B030D-6E8A-4147-A177-3AD203B41FA5}">
                      <a16:colId xmlns:a16="http://schemas.microsoft.com/office/drawing/2014/main" val="330560810"/>
                    </a:ext>
                  </a:extLst>
                </a:gridCol>
                <a:gridCol w="1640416">
                  <a:extLst>
                    <a:ext uri="{9D8B030D-6E8A-4147-A177-3AD203B41FA5}">
                      <a16:colId xmlns:a16="http://schemas.microsoft.com/office/drawing/2014/main" val="25351254"/>
                    </a:ext>
                  </a:extLst>
                </a:gridCol>
              </a:tblGrid>
              <a:tr h="3069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Screening Test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Age at Screening 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7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Acuity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4 through 20 years 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1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Muscle Balance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4 through 20 years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95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Visual Fusion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4 through 6 years 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16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Hyperopia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7 through 20 years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509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359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8BD-6E63-40D1-6DB7-79D47927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Health Services VS SBHC screenings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7461D1-03D1-8164-1361-EB1A021781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8672663"/>
              </p:ext>
            </p:extLst>
          </p:nvPr>
        </p:nvGraphicFramePr>
        <p:xfrm>
          <a:off x="2089030" y="1867080"/>
          <a:ext cx="8012112" cy="3388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06056">
                  <a:extLst>
                    <a:ext uri="{9D8B030D-6E8A-4147-A177-3AD203B41FA5}">
                      <a16:colId xmlns:a16="http://schemas.microsoft.com/office/drawing/2014/main" val="1712840656"/>
                    </a:ext>
                  </a:extLst>
                </a:gridCol>
                <a:gridCol w="4006056">
                  <a:extLst>
                    <a:ext uri="{9D8B030D-6E8A-4147-A177-3AD203B41FA5}">
                      <a16:colId xmlns:a16="http://schemas.microsoft.com/office/drawing/2014/main" val="499754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health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 based health centers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4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 wide in designated grades guided by MSDE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venir Next LT Pro Light"/>
                        </a:rPr>
                        <a:t>As SBHC services are based on opting in (not universally available to the school), could be done for all enrolled students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6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Usually performed by district or in some instances school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venir Next LT Pro Light"/>
                        </a:rPr>
                        <a:t>For relevant visits such as WCC, or health concern where vision may contribute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4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venir Next LT Pro Light"/>
                        </a:rPr>
                        <a:t>Usually performed by SBHC staff as part of visit process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4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0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823752"/>
            <a:ext cx="6560142" cy="3063149"/>
          </a:xfrm>
          <a:noFill/>
        </p:spPr>
        <p:txBody>
          <a:bodyPr/>
          <a:lstStyle/>
          <a:p>
            <a:r>
              <a:rPr lang="en-US" dirty="0"/>
              <a:t>Eye Problems Commonly Identified in Pediatric Vision Screenings 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3BCAD-103C-BAEC-B719-BE3B3AB69B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479" y="1715546"/>
            <a:ext cx="6163326" cy="40475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"/>
                <a:cs typeface="Arial"/>
              </a:rPr>
              <a:t>Farsightedness (hyperopia).</a:t>
            </a:r>
            <a:r>
              <a:rPr lang="en-US" sz="2000" dirty="0">
                <a:latin typeface="Arial"/>
                <a:cs typeface="Arial"/>
              </a:rPr>
              <a:t> Close objects are blurry to a child (such as when reading),--- "I can see Your (</a:t>
            </a:r>
            <a:r>
              <a:rPr lang="en-US" sz="2000" dirty="0" err="1">
                <a:latin typeface="Arial"/>
                <a:cs typeface="Arial"/>
              </a:rPr>
              <a:t>HypYOURropia</a:t>
            </a:r>
            <a:r>
              <a:rPr lang="en-US" sz="2000" dirty="0">
                <a:latin typeface="Arial"/>
                <a:cs typeface="Arial"/>
              </a:rPr>
              <a:t>) board but not my book"</a:t>
            </a:r>
            <a:endParaRPr lang="en-US" sz="2000" dirty="0">
              <a:solidFill>
                <a:srgbClr val="000000"/>
              </a:solidFill>
              <a:latin typeface="Avenir Next LT Pro Light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Nearsightedness (myopia)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 child sees near objects more clearly than distant objects----  " I can  see MY(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opia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) Book but not your board" </a:t>
            </a:r>
          </a:p>
          <a:p>
            <a:r>
              <a:rPr lang="en-US" sz="2000" b="1" dirty="0">
                <a:latin typeface="Arial"/>
                <a:cs typeface="Arial"/>
              </a:rPr>
              <a:t>Astigmatism</a:t>
            </a:r>
            <a:r>
              <a:rPr lang="en-US" sz="2000" dirty="0">
                <a:latin typeface="Arial"/>
                <a:cs typeface="Arial"/>
              </a:rPr>
              <a:t> – the front of the eye (cornea) is not symmetrically shaped as a result everything is blurry " I ca not focus to see your book or my board because it is ALL ( A- stigmatism) blurry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89040B-E7A8-2FC0-A979-C5593A37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5" y="241303"/>
            <a:ext cx="10515600" cy="1472974"/>
          </a:xfrm>
        </p:spPr>
        <p:txBody>
          <a:bodyPr/>
          <a:lstStyle/>
          <a:p>
            <a:r>
              <a:rPr lang="en-US"/>
              <a:t>Refractive error </a:t>
            </a:r>
          </a:p>
        </p:txBody>
      </p:sp>
      <p:pic>
        <p:nvPicPr>
          <p:cNvPr id="11" name="Picture 10" descr="Child holding book">
            <a:extLst>
              <a:ext uri="{FF2B5EF4-FFF2-40B4-BE49-F238E27FC236}">
                <a16:creationId xmlns:a16="http://schemas.microsoft.com/office/drawing/2014/main" id="{C64F6B03-E822-77FA-17CD-F745A2DB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50" y="2248144"/>
            <a:ext cx="3435246" cy="23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884-294D-093B-04B0-AA97F99E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82" y="-41561"/>
            <a:ext cx="10515600" cy="1472974"/>
          </a:xfrm>
        </p:spPr>
        <p:txBody>
          <a:bodyPr/>
          <a:lstStyle/>
          <a:p>
            <a:r>
              <a:rPr lang="en-US"/>
              <a:t>Strabismus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F1F6-2AD0-38EF-6458-9DB0888B2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973" y="1258163"/>
            <a:ext cx="4604429" cy="4339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eyes are misaligned either all the time or in certain fields of vision </a:t>
            </a:r>
          </a:p>
          <a:p>
            <a:pPr lvl="1"/>
            <a:r>
              <a:rPr lang="en-US" sz="2000" dirty="0" err="1"/>
              <a:t>i.e</a:t>
            </a:r>
            <a:r>
              <a:rPr lang="en-US" sz="2000" dirty="0"/>
              <a:t> the muscles around the eyes do not move them at the same angle consistently </a:t>
            </a:r>
          </a:p>
          <a:p>
            <a:pPr lvl="1"/>
            <a:r>
              <a:rPr lang="en-US" sz="2000" dirty="0"/>
              <a:t>Eyes can be misaligned in any direction </a:t>
            </a:r>
            <a:r>
              <a:rPr lang="en-US" sz="2000" dirty="0" err="1"/>
              <a:t>i.e</a:t>
            </a:r>
            <a:r>
              <a:rPr lang="en-US" sz="2000" dirty="0"/>
              <a:t> inward, upward, downward </a:t>
            </a:r>
          </a:p>
          <a:p>
            <a:pPr marL="228600" lvl="1"/>
            <a:r>
              <a:rPr lang="en-US" sz="2000" b="1" dirty="0"/>
              <a:t>Treatment: </a:t>
            </a:r>
            <a:r>
              <a:rPr lang="en-US" sz="2000" dirty="0"/>
              <a:t> Depends on severity- ranges from corrective glasses to eye patching or eye muscle surgery </a:t>
            </a:r>
          </a:p>
          <a:p>
            <a:pPr lvl="1"/>
            <a:endParaRPr lang="en-US"/>
          </a:p>
        </p:txBody>
      </p:sp>
      <p:pic>
        <p:nvPicPr>
          <p:cNvPr id="5" name="Picture 4" descr="A diagram of different types of eyes&#10;&#10;AI-generated content may be incorrect.">
            <a:extLst>
              <a:ext uri="{FF2B5EF4-FFF2-40B4-BE49-F238E27FC236}">
                <a16:creationId xmlns:a16="http://schemas.microsoft.com/office/drawing/2014/main" id="{89079543-15CC-534B-4BF4-88EEF758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454" y="1110529"/>
            <a:ext cx="6096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2899-2BF7-7778-2399-CD82E5A9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Amblyopia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51A1-E571-14A6-8753-5735A3A8D1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50642"/>
            <a:ext cx="8012113" cy="4672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called Lazy eye ( vision is poor) </a:t>
            </a:r>
          </a:p>
          <a:p>
            <a:r>
              <a:rPr lang="en-US" dirty="0"/>
              <a:t>The eye and the brain are not working well together- the brain prioritize the vision in the "well" working eye and  the other eye becomes " lazier" </a:t>
            </a:r>
          </a:p>
          <a:p>
            <a:r>
              <a:rPr lang="en-US" dirty="0"/>
              <a:t>If untreated the " lazy " eye  works less and less and is the most common cause of vision loss in kids</a:t>
            </a:r>
          </a:p>
          <a:p>
            <a:r>
              <a:rPr lang="en-US" dirty="0"/>
              <a:t>Identified well w/auto refractor</a:t>
            </a:r>
          </a:p>
          <a:p>
            <a:r>
              <a:rPr lang="en-US" dirty="0"/>
              <a:t>Can have unknown cause or can develop b/c one eye's vision is more affected by another condition such as nearsightedness than the other eye </a:t>
            </a:r>
          </a:p>
          <a:p>
            <a:r>
              <a:rPr lang="en-US" b="1" dirty="0"/>
              <a:t>Treatment: If treated early, results in good outcomes. If not treated until later ages, vision outcome is poorer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First treat underlying eye condition and retrain the brain with either  eye patching or eye drops 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5063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6AB7-6B42-8191-C6D3-9AE85A10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Ptosis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99D2-DEF4-02CA-7280-483BCD016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973" y="1461943"/>
            <a:ext cx="4915163" cy="42976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Aka Droopy eyelids – weakness in the muscle that controls the lid. It can be in one or both eyes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Not typically identified through acuity or autorefractor. It I more commonly noted w/external eye exam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severe enough (considered when approximately greater than 50% of pupil obstructed), </a:t>
            </a:r>
            <a:r>
              <a:rPr lang="en-US" dirty="0" err="1"/>
              <a:t>itcan</a:t>
            </a:r>
            <a:r>
              <a:rPr lang="en-US" dirty="0"/>
              <a:t> cause vision loss and amblyopia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severe, to be treat with eye surgery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Note**Child may also need exam by neurology to rule out other issues</a:t>
            </a:r>
          </a:p>
        </p:txBody>
      </p:sp>
      <p:pic>
        <p:nvPicPr>
          <p:cNvPr id="6" name="Picture 5" descr="Close-up of a child&amp;#39;s face&#10;&#10;AI-generated content may be incorrect.">
            <a:extLst>
              <a:ext uri="{FF2B5EF4-FFF2-40B4-BE49-F238E27FC236}">
                <a16:creationId xmlns:a16="http://schemas.microsoft.com/office/drawing/2014/main" id="{E5C02923-5CB7-B926-F31A-95DA96B7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2" r="-1" b="-1"/>
          <a:stretch/>
        </p:blipFill>
        <p:spPr>
          <a:xfrm>
            <a:off x="7059986" y="1747643"/>
            <a:ext cx="4502035" cy="3731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9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2C6-886F-B3A6-9FC4-EAD9F0CEA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787694"/>
            <a:ext cx="6560142" cy="3063149"/>
          </a:xfrm>
        </p:spPr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077AC-35AB-7BA2-DC15-B7DE1BF4D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536" y="3513563"/>
            <a:ext cx="6560142" cy="19355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What happens after a "fail" or "refer" occurs during screening?</a:t>
            </a:r>
          </a:p>
        </p:txBody>
      </p:sp>
    </p:spTree>
    <p:extLst>
      <p:ext uri="{BB962C8B-B14F-4D97-AF65-F5344CB8AC3E}">
        <p14:creationId xmlns:p14="http://schemas.microsoft.com/office/powerpoint/2010/main" val="75081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4711-F447-3741-895E-124B438D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2" y="-6855"/>
            <a:ext cx="11002780" cy="123430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School Health Service: MSDE Referral/Follow up Guidance – June 2023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2D59-5227-72B6-20A1-930B433EA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218" y="1367240"/>
            <a:ext cx="9842039" cy="4718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DOCUMENTATION AND FOLLOW-UP</a:t>
            </a:r>
            <a:r>
              <a:rPr lang="en-US" dirty="0">
                <a:ea typeface="+mn-lt"/>
                <a:cs typeface="+mn-lt"/>
              </a:rPr>
              <a:t>       The school nurse is responsible for: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• Communicating with the parent(s)/guardian(s) when a student has failed screening </a:t>
            </a:r>
          </a:p>
          <a:p>
            <a:r>
              <a:rPr lang="en-US" dirty="0">
                <a:ea typeface="+mn-lt"/>
                <a:cs typeface="+mn-lt"/>
              </a:rPr>
              <a:t>• Providing parent(s)/guardian(s) of a student who has failed screening with a recommendation/referral to see an optometrist or ophthalmologist </a:t>
            </a:r>
          </a:p>
          <a:p>
            <a:r>
              <a:rPr lang="en-US" dirty="0">
                <a:ea typeface="+mn-lt"/>
                <a:cs typeface="+mn-lt"/>
              </a:rPr>
              <a:t>• Assisting students and parent(s)/guardian(s) in selecting recommended services as needed </a:t>
            </a:r>
          </a:p>
          <a:p>
            <a:r>
              <a:rPr lang="en-US" dirty="0">
                <a:ea typeface="+mn-lt"/>
                <a:cs typeface="+mn-lt"/>
              </a:rPr>
              <a:t>• Assisting a student and parent(s)/guardian(s) to identify a healthcare provider for students without a usual source of care</a:t>
            </a:r>
          </a:p>
          <a:p>
            <a:r>
              <a:rPr lang="en-US" dirty="0">
                <a:ea typeface="+mn-lt"/>
                <a:cs typeface="+mn-lt"/>
              </a:rPr>
              <a:t> • Documenting screening results and receipt of services and interventions recommended by the optometrist, ophthalmologist, or other professional on the Student Record Card 5 (SR5) </a:t>
            </a:r>
          </a:p>
          <a:p>
            <a:r>
              <a:rPr lang="en-US" dirty="0">
                <a:ea typeface="+mn-lt"/>
                <a:cs typeface="+mn-lt"/>
              </a:rPr>
              <a:t>• Informing appropriate school personnel of students who have vision concerns which may impede learning and/or require special care.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0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6F25-040D-92AF-6E5C-25C1D5AB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6DE5-6D2D-B43B-997B-3D8EF0E720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I serve as a volunteer for the MASBHC Board of Directors. I receive no financial benefit from this volunteer work.</a:t>
            </a:r>
          </a:p>
          <a:p>
            <a:pPr marL="0" indent="0">
              <a:buNone/>
            </a:pPr>
            <a:r>
              <a:rPr lang="en-US" dirty="0"/>
              <a:t>I have no financial disclosures to report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8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E938-1C7F-2061-7813-6D4F2EF8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73" y="122670"/>
            <a:ext cx="10515600" cy="1041428"/>
          </a:xfrm>
        </p:spPr>
        <p:txBody>
          <a:bodyPr/>
          <a:lstStyle/>
          <a:p>
            <a:r>
              <a:rPr lang="en-US" dirty="0"/>
              <a:t>SBHCs Follow Up for Referral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3903-1223-9F13-09C9-E2E78E454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83" y="1407150"/>
            <a:ext cx="10924342" cy="4571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 Light"/>
                <a:ea typeface="Calibri"/>
                <a:cs typeface="Calibri"/>
              </a:rPr>
              <a:t> Historically, eye exams ( optometry and </a:t>
            </a:r>
            <a:r>
              <a:rPr lang="en-US" sz="2400" dirty="0" err="1">
                <a:latin typeface="Avenir Next LT Pro Light"/>
                <a:ea typeface="Calibri"/>
                <a:cs typeface="Calibri"/>
              </a:rPr>
              <a:t>opthamology</a:t>
            </a:r>
            <a:r>
              <a:rPr lang="en-US" sz="2400" dirty="0">
                <a:latin typeface="Avenir Next LT Pro Light"/>
                <a:ea typeface="Calibri"/>
                <a:cs typeface="Calibri"/>
              </a:rPr>
              <a:t> )  are not currently included in expanded services list options for SBHCs in Maryland</a:t>
            </a:r>
            <a:endParaRPr lang="en-US" sz="2400" dirty="0">
              <a:latin typeface="Avenir Next LT Pro Light"/>
            </a:endParaRPr>
          </a:p>
          <a:p>
            <a:r>
              <a:rPr lang="en-US" sz="2400" dirty="0">
                <a:ea typeface="Calibri"/>
                <a:cs typeface="Calibri"/>
              </a:rPr>
              <a:t>Vision follow up is a service offered in other states in SBHCs w/ either dedicated full-service optometry offices or onsite clinics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Some examples include NYC and OH.... info below if you wish to read more about these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 dirty="0">
                <a:ea typeface="Calibri"/>
                <a:cs typeface="Calibri"/>
              </a:rPr>
              <a:t>https</a:t>
            </a:r>
            <a:r>
              <a:rPr lang="en-US" sz="2400" dirty="0">
                <a:ea typeface="+mn-lt"/>
                <a:cs typeface="+mn-lt"/>
              </a:rPr>
              <a:t>://nyulangone.org/news/school-based-health-center-improves-vision-brooklyn-children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 dirty="0">
                <a:ea typeface="+mn-lt"/>
                <a:cs typeface="+mn-lt"/>
              </a:rPr>
              <a:t>https://www.nationwidechildrens.org/specialties/school-health-services/vision-care</a:t>
            </a:r>
            <a:endParaRPr lang="en-US" sz="2400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8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20BB-0DDF-7849-319C-9A1B374A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18" y="-134547"/>
            <a:ext cx="10515600" cy="1067258"/>
          </a:xfrm>
        </p:spPr>
        <p:txBody>
          <a:bodyPr/>
          <a:lstStyle/>
          <a:p>
            <a:r>
              <a:rPr lang="en-US" dirty="0"/>
              <a:t>Referring Students Requiring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00C4-4267-202D-50EA-E4D3B97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988" y="1169487"/>
            <a:ext cx="11590892" cy="4903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Medicaid covers 1 eye exam a year and 2 pairs of glasses if dispensed at least 1 month apart</a:t>
            </a:r>
          </a:p>
          <a:p>
            <a:r>
              <a:rPr lang="en-US" dirty="0"/>
              <a:t>Finding a provider can be difficult as optometry  also has a shortage</a:t>
            </a:r>
          </a:p>
          <a:p>
            <a:r>
              <a:rPr lang="en-US" dirty="0"/>
              <a:t>For most students, starting with Optometry visit is sufficient and often easier to get into than Ophthalmology </a:t>
            </a:r>
          </a:p>
          <a:p>
            <a:r>
              <a:rPr lang="en-US" dirty="0"/>
              <a:t>"Shopping center" eye clinics will often accept Medicaid and private eye insurance if available</a:t>
            </a:r>
          </a:p>
          <a:p>
            <a:r>
              <a:rPr lang="en-US" dirty="0"/>
              <a:t>Recommend calling to verify, prior to attending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Challenges: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If child needs Ophthalmology follow up, they will need to schedule another appt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Private insurance- there is usually some out of pocket cost, which is prohibitive for some families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Repeat exams w/Medicaid - not covered well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Students lose and break glasses like they are socks in a dryer  </a:t>
            </a:r>
          </a:p>
          <a:p>
            <a:pPr marL="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91"/>
          </a:xfrm>
          <a:noFill/>
        </p:spPr>
        <p:txBody>
          <a:bodyPr anchor="ctr"/>
          <a:lstStyle/>
          <a:p>
            <a:r>
              <a:rPr lang="en-US" dirty="0"/>
              <a:t>Follow Up Options for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82" y="1682750"/>
            <a:ext cx="5254712" cy="4297680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/>
              <a:t>Eye exams: </a:t>
            </a:r>
            <a:endParaRPr lang="en-US" b="1"/>
          </a:p>
          <a:p>
            <a:pPr marL="365760" lvl="2" indent="0">
              <a:buNone/>
            </a:pPr>
            <a:r>
              <a:rPr lang="en-US" b="1" dirty="0"/>
              <a:t>VSP program : </a:t>
            </a:r>
            <a:r>
              <a:rPr lang="en-US" b="1" i="1" dirty="0"/>
              <a:t>paused </a:t>
            </a:r>
          </a:p>
          <a:p>
            <a:pPr lvl="3"/>
            <a:r>
              <a:rPr lang="en-US" dirty="0">
                <a:ea typeface="+mn-lt"/>
                <a:cs typeface="+mn-lt"/>
              </a:rPr>
              <a:t>https://www.vspvision.com/eyes-of-hope/get-help.html#noCost</a:t>
            </a:r>
          </a:p>
          <a:p>
            <a:pPr marL="365760" lvl="2" indent="0">
              <a:buNone/>
            </a:pPr>
            <a:r>
              <a:rPr lang="en-US" b="1" dirty="0"/>
              <a:t>Target and Walmart</a:t>
            </a:r>
            <a:r>
              <a:rPr lang="en-US" dirty="0"/>
              <a:t> 50 -100 for exam </a:t>
            </a:r>
          </a:p>
          <a:p>
            <a:pPr marL="365760" lvl="2" indent="0">
              <a:buNone/>
            </a:pPr>
            <a:r>
              <a:rPr lang="en-US" b="1" dirty="0"/>
              <a:t>Lions' Club application through LASH (Lions Club Association of MD)</a:t>
            </a:r>
            <a:r>
              <a:rPr lang="en-US" b="1" dirty="0">
                <a:ea typeface="+mn-lt"/>
                <a:cs typeface="+mn-lt"/>
              </a:rPr>
              <a:t>  </a:t>
            </a:r>
          </a:p>
          <a:p>
            <a:pPr lvl="3"/>
            <a:r>
              <a:rPr lang="en-US" dirty="0">
                <a:ea typeface="+mn-lt"/>
                <a:cs typeface="+mn-lt"/>
              </a:rPr>
              <a:t>https://www.lashmaryland.org/eyeglass-  assistance-request/</a:t>
            </a:r>
            <a:endParaRPr lang="en-US" dirty="0"/>
          </a:p>
          <a:p>
            <a:pPr marL="365760" lvl="2" indent="0">
              <a:buNone/>
            </a:pPr>
            <a:r>
              <a:rPr lang="en-US" b="1" dirty="0">
                <a:ea typeface="+mn-lt"/>
                <a:cs typeface="+mn-lt"/>
              </a:rPr>
              <a:t>Children's Eye Foundation</a:t>
            </a:r>
          </a:p>
          <a:p>
            <a:pPr marL="365760" lvl="2" indent="0">
              <a:buNone/>
            </a:pPr>
            <a:r>
              <a:rPr lang="en-US" dirty="0">
                <a:ea typeface="+mn-lt"/>
                <a:cs typeface="+mn-lt"/>
              </a:rPr>
              <a:t> Uninsured/legal residents/ failed a screening</a:t>
            </a:r>
          </a:p>
          <a:p>
            <a:pPr marL="914400" lvl="2" indent="-342900"/>
            <a:r>
              <a:rPr lang="en-US" dirty="0">
                <a:ea typeface="+mn-lt"/>
                <a:cs typeface="+mn-lt"/>
              </a:rPr>
              <a:t>https://www.childrenseyefoundation.org/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22993" y="1678715"/>
            <a:ext cx="5122733" cy="4297680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/>
              <a:t>Lost/ broken or cannot afford  glasses:</a:t>
            </a:r>
          </a:p>
          <a:p>
            <a:r>
              <a:rPr lang="en-US" dirty="0"/>
              <a:t> Consider connecting with these companies: </a:t>
            </a:r>
          </a:p>
          <a:p>
            <a:pPr marL="285750" indent="-285750">
              <a:buChar char="•"/>
            </a:pPr>
            <a:r>
              <a:rPr lang="en-US" b="1" dirty="0"/>
              <a:t>141 Eye Wear (Eye wear (frames) company)</a:t>
            </a:r>
          </a:p>
          <a:p>
            <a:pPr marL="285750" indent="-285750">
              <a:buChar char="•"/>
            </a:pPr>
            <a:r>
              <a:rPr lang="en-US" b="1" dirty="0"/>
              <a:t>Changing life through lenses and frames</a:t>
            </a:r>
          </a:p>
          <a:p>
            <a:pPr marL="514350" lvl="1" indent="-285750">
              <a:buClr>
                <a:srgbClr val="4D90EF"/>
              </a:buClr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https://changinglifethroughlenses.org/</a:t>
            </a:r>
            <a:endParaRPr lang="en-US" b="1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b="1" dirty="0">
                <a:ea typeface="+mn-lt"/>
                <a:cs typeface="+mn-lt"/>
              </a:rPr>
              <a:t>New Eyes -</a:t>
            </a:r>
            <a:r>
              <a:rPr lang="en-US" dirty="0">
                <a:ea typeface="+mn-lt"/>
                <a:cs typeface="+mn-lt"/>
              </a:rPr>
              <a:t> 10$ application fee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https://new-eyes.org/application</a:t>
            </a:r>
            <a:endParaRPr lang="en-US" dirty="0"/>
          </a:p>
          <a:p>
            <a:r>
              <a:rPr lang="en-US" dirty="0"/>
              <a:t>Note*** all these options require current prescriptions.</a:t>
            </a:r>
          </a:p>
          <a:p>
            <a:r>
              <a:rPr lang="en-US" dirty="0"/>
              <a:t>****141 and CLTL  require </a:t>
            </a:r>
            <a:r>
              <a:rPr lang="en-US" dirty="0" err="1"/>
              <a:t>addt'l</a:t>
            </a:r>
            <a:r>
              <a:rPr lang="en-US" dirty="0"/>
              <a:t> program support </a:t>
            </a: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4711-F447-3741-895E-124B438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for Additional Options that Arise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E1F01-78E9-1A8A-5013-1DC0F01AA0F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329" y="1739425"/>
            <a:ext cx="10507732" cy="2637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The National Eye Institute 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https://www.nei.nih.gov/learn-about-eye-health/healthy-vision/get-free-or-low-cost-eye-care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6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1648-079A-51D4-E7E7-061BE74DD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085" y="1897513"/>
            <a:ext cx="6560142" cy="3063149"/>
          </a:xfrm>
        </p:spPr>
        <p:txBody>
          <a:bodyPr/>
          <a:lstStyle/>
          <a:p>
            <a:r>
              <a:rPr lang="en-US" dirty="0"/>
              <a:t>Program Examples  </a:t>
            </a:r>
          </a:p>
        </p:txBody>
      </p:sp>
    </p:spTree>
    <p:extLst>
      <p:ext uri="{BB962C8B-B14F-4D97-AF65-F5344CB8AC3E}">
        <p14:creationId xmlns:p14="http://schemas.microsoft.com/office/powerpoint/2010/main" val="369840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/>
              <a:t>Program Example- Rales Health Center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503CE6-D325-3E2E-3DF9-C2CBA4CFF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673752"/>
              </p:ext>
            </p:extLst>
          </p:nvPr>
        </p:nvGraphicFramePr>
        <p:xfrm>
          <a:off x="837385" y="1290534"/>
          <a:ext cx="6731000" cy="446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child sitting at a desk holding a mirror&#10;&#10;AI-generated content may be incorrect.">
            <a:extLst>
              <a:ext uri="{FF2B5EF4-FFF2-40B4-BE49-F238E27FC236}">
                <a16:creationId xmlns:a16="http://schemas.microsoft.com/office/drawing/2014/main" id="{08F4018A-25F0-7069-5859-614A60398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919" y="1548161"/>
            <a:ext cx="3185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2" y="94959"/>
            <a:ext cx="10173629" cy="976607"/>
          </a:xfrm>
          <a:noFill/>
        </p:spPr>
        <p:txBody>
          <a:bodyPr anchor="b"/>
          <a:lstStyle/>
          <a:p>
            <a:r>
              <a:rPr lang="en-US"/>
              <a:t>Program Example – Vision For Baltimore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57ADEA-32BE-E237-4DB6-A251E8C73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71516"/>
              </p:ext>
            </p:extLst>
          </p:nvPr>
        </p:nvGraphicFramePr>
        <p:xfrm>
          <a:off x="167239" y="1136981"/>
          <a:ext cx="4892624" cy="493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1484046C-6C37-0B6B-020F-9B81F71C53AB}"/>
              </a:ext>
            </a:extLst>
          </p:cNvPr>
          <p:cNvSpPr txBox="1"/>
          <p:nvPr/>
        </p:nvSpPr>
        <p:spPr>
          <a:xfrm>
            <a:off x="4648404" y="4899001"/>
            <a:ext cx="72987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venir Next LT Pro Light"/>
                <a:hlinkClick r:id="rId8"/>
              </a:rPr>
              <a:t>https://health.baltimorecity.gov/visionforbaltimore</a:t>
            </a:r>
            <a:r>
              <a:rPr lang="en-US" sz="2400" dirty="0">
                <a:latin typeface="Avenir Next LT Pro Light"/>
              </a:rPr>
              <a:t> </a:t>
            </a:r>
          </a:p>
          <a:p>
            <a:endParaRPr lang="en-US" sz="2400" dirty="0">
              <a:latin typeface="Avenir Next LT Pro Light"/>
            </a:endParaRP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https://visiontolearn.org/our-work/how-vision-to-learn-works/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/>
          </a:p>
        </p:txBody>
      </p:sp>
      <p:pic>
        <p:nvPicPr>
          <p:cNvPr id="11" name="Picture Placeholder 10" descr="A group of logos with text&#10;&#10;AI-generated content may be incorrect.">
            <a:extLst>
              <a:ext uri="{FF2B5EF4-FFF2-40B4-BE49-F238E27FC236}">
                <a16:creationId xmlns:a16="http://schemas.microsoft.com/office/drawing/2014/main" id="{F23E8523-E227-1450-70FE-B8BA18D8F0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7900" t="9393" r="6306" b="13513"/>
          <a:stretch/>
        </p:blipFill>
        <p:spPr>
          <a:xfrm>
            <a:off x="5576227" y="2680537"/>
            <a:ext cx="5717293" cy="182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54" descr="A white background with black and blue text&#10;&#10;AI-generated content may be incorrect.">
            <a:extLst>
              <a:ext uri="{FF2B5EF4-FFF2-40B4-BE49-F238E27FC236}">
                <a16:creationId xmlns:a16="http://schemas.microsoft.com/office/drawing/2014/main" id="{A5302AF7-9BFD-7959-B4B4-B209BF5405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605" y="976830"/>
            <a:ext cx="5020953" cy="13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EE7D-1BF9-47BD-C9C7-DBF0A57A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496093"/>
            <a:ext cx="10329862" cy="1216764"/>
          </a:xfrm>
        </p:spPr>
        <p:txBody>
          <a:bodyPr/>
          <a:lstStyle/>
          <a:p>
            <a:r>
              <a:rPr lang="en-US" dirty="0"/>
              <a:t>Expanding your Vision Program – 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95AD-6264-B976-EF68-E72C52782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87" y="2091264"/>
            <a:ext cx="9520237" cy="35547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212121"/>
                </a:solidFill>
                <a:latin typeface="Merriweather"/>
                <a:ea typeface="+mn-lt"/>
                <a:cs typeface="+mn-lt"/>
              </a:rPr>
              <a:t>Considerations in Building a School-Based Vision Program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Ambrosino CM, Callan J, Wiggins TMS, Repka MX, Collins ME. Considerations in Building a School-Based Vision Program. J Sch </a:t>
            </a:r>
            <a:r>
              <a:rPr lang="en-US" err="1">
                <a:ea typeface="+mn-lt"/>
                <a:cs typeface="+mn-lt"/>
              </a:rPr>
              <a:t>Nurs</a:t>
            </a:r>
            <a:r>
              <a:rPr lang="en-US">
                <a:ea typeface="+mn-lt"/>
                <a:cs typeface="+mn-lt"/>
              </a:rPr>
              <a:t>. 2024 Oct;40(5):574-583. </a:t>
            </a:r>
            <a:r>
              <a:rPr lang="en-US" err="1">
                <a:ea typeface="+mn-lt"/>
                <a:cs typeface="+mn-lt"/>
              </a:rPr>
              <a:t>doi</a:t>
            </a:r>
            <a:r>
              <a:rPr lang="en-US">
                <a:ea typeface="+mn-lt"/>
                <a:cs typeface="+mn-lt"/>
              </a:rPr>
              <a:t>: 10.1177/10598405231163753. </a:t>
            </a:r>
            <a:r>
              <a:rPr lang="en-US" err="1">
                <a:ea typeface="+mn-lt"/>
                <a:cs typeface="+mn-lt"/>
              </a:rPr>
              <a:t>Epub</a:t>
            </a:r>
            <a:r>
              <a:rPr lang="en-US">
                <a:ea typeface="+mn-lt"/>
                <a:cs typeface="+mn-lt"/>
              </a:rPr>
              <a:t> 2023 Mar 28. PMID: 36974515.</a:t>
            </a:r>
          </a:p>
          <a:p>
            <a:r>
              <a:rPr lang="en-US" b="1">
                <a:solidFill>
                  <a:srgbClr val="212121"/>
                </a:solidFill>
                <a:latin typeface="Merriweather"/>
              </a:rPr>
              <a:t>School-Based Delivery of Vision Care in Chicago Public Schools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Storey N, Stafford-Hudson K, Harrow I, Tow B, Seo JY, Vidis JD, Collins M. School-Based Delivery of Vision Care in Chicago Public Schools. J Sch Health. 2023 Apr;93(4):324-330. </a:t>
            </a:r>
            <a:r>
              <a:rPr lang="en-US" err="1">
                <a:ea typeface="+mn-lt"/>
                <a:cs typeface="+mn-lt"/>
              </a:rPr>
              <a:t>doi</a:t>
            </a:r>
            <a:r>
              <a:rPr lang="en-US">
                <a:ea typeface="+mn-lt"/>
                <a:cs typeface="+mn-lt"/>
              </a:rPr>
              <a:t>: 10.1111/josh.13273. </a:t>
            </a:r>
            <a:r>
              <a:rPr lang="en-US" err="1">
                <a:ea typeface="+mn-lt"/>
                <a:cs typeface="+mn-lt"/>
              </a:rPr>
              <a:t>Epub</a:t>
            </a:r>
            <a:r>
              <a:rPr lang="en-US">
                <a:ea typeface="+mn-lt"/>
                <a:cs typeface="+mn-lt"/>
              </a:rPr>
              <a:t> 2022 Nov 19. PMID: 36401570.</a:t>
            </a:r>
          </a:p>
        </p:txBody>
      </p:sp>
    </p:spTree>
    <p:extLst>
      <p:ext uri="{BB962C8B-B14F-4D97-AF65-F5344CB8AC3E}">
        <p14:creationId xmlns:p14="http://schemas.microsoft.com/office/powerpoint/2010/main" val="1317939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748D-0AEE-9230-9A13-B07225648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897513"/>
            <a:ext cx="6560142" cy="3063149"/>
          </a:xfrm>
        </p:spPr>
        <p:txBody>
          <a:bodyPr/>
          <a:lstStyle/>
          <a:p>
            <a:r>
              <a:rPr lang="en-US"/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212666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2710"/>
            <a:ext cx="10515600" cy="1325563"/>
          </a:xfrm>
          <a:noFill/>
        </p:spPr>
        <p:txBody>
          <a:bodyPr anchor="ctr"/>
          <a:lstStyle/>
          <a:p>
            <a:r>
              <a:rPr lang="en-US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0A50F-2ECA-566F-CC8C-4FFFCC498215}"/>
              </a:ext>
            </a:extLst>
          </p:cNvPr>
          <p:cNvSpPr txBox="1"/>
          <p:nvPr/>
        </p:nvSpPr>
        <p:spPr>
          <a:xfrm>
            <a:off x="286782" y="951726"/>
            <a:ext cx="11101916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VISION SCREENING GUIDELINES Maryland State School Health Services Guidelines June 2023</a:t>
            </a:r>
            <a:endParaRPr lang="en-US"/>
          </a:p>
          <a:p>
            <a:r>
              <a:rPr lang="en-US">
                <a:ea typeface="+mn-lt"/>
                <a:cs typeface="+mn-lt"/>
                <a:hlinkClick r:id="rId3"/>
              </a:rPr>
              <a:t>https://marylandpublicschools.org/about/Documents/DSFSS/SSSP/SHS/SHSGuidelines/VisionScreening_5.2023.pdf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endParaRPr lang="en-US"/>
          </a:p>
          <a:p>
            <a:r>
              <a:rPr lang="en-US"/>
              <a:t>Maryland EPSDT guidelines</a:t>
            </a:r>
          </a:p>
          <a:p>
            <a:r>
              <a:rPr lang="en-US">
                <a:ea typeface="+mn-lt"/>
                <a:cs typeface="+mn-lt"/>
                <a:hlinkClick r:id="rId4"/>
              </a:rPr>
              <a:t>https://health.maryland.gov/mmcp/epsdt/healthykids/pdf/SectionIII_pp13-20.pdf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endParaRPr lang="en-US"/>
          </a:p>
          <a:p>
            <a:r>
              <a:rPr lang="en-US"/>
              <a:t>Billing Maryland Medicaid: Guidance for SBHCs</a:t>
            </a:r>
          </a:p>
          <a:p>
            <a:r>
              <a:rPr lang="en-US">
                <a:ea typeface="+mn-lt"/>
                <a:cs typeface="+mn-lt"/>
                <a:hlinkClick r:id="rId5"/>
              </a:rPr>
              <a:t>https://health.maryland.gov/pophealth/Documents/Local%20Health%20Department%20Billing%20Manual/PDF%20Manual/Section%20IV/SBHC%20Introduction%20to%20Billing%20and%20Coding.pdf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endParaRPr lang="en-US"/>
          </a:p>
          <a:p>
            <a:r>
              <a:rPr lang="en-US"/>
              <a:t>MARYLAND MEDICAID SCHOOL-BASED HEALTH CENTER (SBHC) PROVIDER MANUAL</a:t>
            </a:r>
          </a:p>
          <a:p>
            <a:r>
              <a:rPr lang="en-US">
                <a:ea typeface="+mn-lt"/>
                <a:cs typeface="+mn-lt"/>
                <a:hlinkClick r:id="rId6"/>
              </a:rPr>
              <a:t>https://health.maryland.gov/mmcp/Documents/MD%20Medicaid%20SBHC%20Provider%20Billing%20Manual%20updated%208.2.24.pdf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endParaRPr lang="en-US"/>
          </a:p>
          <a:p>
            <a:r>
              <a:rPr lang="en-US"/>
              <a:t>National eye institute</a:t>
            </a:r>
          </a:p>
          <a:p>
            <a:r>
              <a:rPr lang="en-US">
                <a:ea typeface="+mn-lt"/>
                <a:cs typeface="+mn-lt"/>
                <a:hlinkClick r:id="rId7"/>
              </a:rPr>
              <a:t>https://www.nei.nih.gov/learn-about-eye-health/eye-conditions-and-diseases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endParaRPr lang="en-US"/>
          </a:p>
          <a:p>
            <a:r>
              <a:rPr lang="en-US"/>
              <a:t>Healthy children by The American academy of pediatrics </a:t>
            </a:r>
          </a:p>
          <a:p>
            <a:r>
              <a:rPr lang="en-US">
                <a:ea typeface="+mn-lt"/>
                <a:cs typeface="+mn-lt"/>
                <a:hlinkClick r:id="rId8"/>
              </a:rPr>
              <a:t>https://www.healthychildren.org/English/health-issues/conditions/eyes/Pages/Specific-Eye-Problems.aspx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984" y="634709"/>
            <a:ext cx="5552091" cy="6320220"/>
          </a:xfrm>
          <a:noFill/>
        </p:spPr>
        <p:txBody>
          <a:bodyPr>
            <a:normAutofit fontScale="92500"/>
          </a:bodyPr>
          <a:lstStyle/>
          <a:p>
            <a:pPr marL="287020" indent="1270">
              <a:buAutoNum type="arabicPeriod"/>
            </a:pPr>
            <a:r>
              <a:rPr lang="en-US" dirty="0"/>
              <a:t> Participants will be able to describe MSDE guidelines for vision screening in schools</a:t>
            </a:r>
          </a:p>
          <a:p>
            <a:pPr marL="287020" indent="1270"/>
            <a:r>
              <a:rPr lang="en-US" dirty="0"/>
              <a:t>2. Participants will be able to compare the roles of screening in school-based health centers vs school health services</a:t>
            </a:r>
          </a:p>
          <a:p>
            <a:pPr marL="287020" indent="1270"/>
            <a:r>
              <a:rPr lang="en-US" dirty="0"/>
              <a:t>3. Participants will be able to describe  common eye disorders in pediatrics identified through screening </a:t>
            </a:r>
          </a:p>
          <a:p>
            <a:pPr marL="287020" indent="1270"/>
            <a:r>
              <a:rPr lang="en-US" dirty="0"/>
              <a:t>4. Participants will be able to discuss MSDE guidelines for  follow up of referred students from screening</a:t>
            </a:r>
          </a:p>
          <a:p>
            <a:pPr marL="287020" indent="1270"/>
            <a:r>
              <a:rPr lang="en-US" dirty="0"/>
              <a:t>5. Participants will be able to identify some resources available to support students who need follow up services </a:t>
            </a:r>
          </a:p>
          <a:p>
            <a:pPr marL="457200" indent="-4572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Tresa M.S. Wiggins </a:t>
            </a:r>
          </a:p>
          <a:p>
            <a:r>
              <a:rPr lang="en-US" dirty="0"/>
              <a:t>Tschuma1@JHU.EDU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43E3-DC17-0D7B-DA3F-F8C8654A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Share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8D57-1629-D803-91E6-2C3FD9C49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sharing is a valuable part of learning --- please share your experiences of screening and follow up in schools and SBHCs</a:t>
            </a:r>
          </a:p>
        </p:txBody>
      </p:sp>
    </p:spTree>
    <p:extLst>
      <p:ext uri="{BB962C8B-B14F-4D97-AF65-F5344CB8AC3E}">
        <p14:creationId xmlns:p14="http://schemas.microsoft.com/office/powerpoint/2010/main" val="61628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D66-A3D3-B73D-845E-5256BC3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05AC-3068-665A-CED9-7608CDE2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2" y="647670"/>
            <a:ext cx="6216398" cy="5768220"/>
          </a:xfrm>
        </p:spPr>
        <p:txBody>
          <a:bodyPr/>
          <a:lstStyle/>
          <a:p>
            <a:r>
              <a:rPr lang="en-US" b="1" dirty="0"/>
              <a:t>Screening :</a:t>
            </a:r>
            <a:r>
              <a:rPr lang="en-US" dirty="0"/>
              <a:t> Detecting those who are at risk of having a condition is not diagnostic of a condition.  Those who are positive, fail or are referred will need an examination to confirm the presence or absence of disease</a:t>
            </a:r>
          </a:p>
          <a:p>
            <a:r>
              <a:rPr lang="en-US" b="1" dirty="0"/>
              <a:t>Examination:</a:t>
            </a:r>
            <a:r>
              <a:rPr lang="en-US" dirty="0"/>
              <a:t> A detailed exam performed by a qualified professional is what provides a diagnosis. This is often considered the next step for FOLLOW-UP if screening identified a concern</a:t>
            </a:r>
          </a:p>
        </p:txBody>
      </p:sp>
    </p:spTree>
    <p:extLst>
      <p:ext uri="{BB962C8B-B14F-4D97-AF65-F5344CB8AC3E}">
        <p14:creationId xmlns:p14="http://schemas.microsoft.com/office/powerpoint/2010/main" val="303074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anchor="ctr"/>
          <a:lstStyle/>
          <a:p>
            <a:r>
              <a:rPr lang="en-US" dirty="0"/>
              <a:t>Vision Screening in Schools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/>
          <a:p>
            <a:r>
              <a:rPr lang="en-US" dirty="0"/>
              <a:t>Through School Health Services</a:t>
            </a:r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263389" cy="1594684"/>
          </a:xfrm>
          <a:noFill/>
        </p:spPr>
        <p:txBody>
          <a:bodyPr anchor="ctr"/>
          <a:lstStyle/>
          <a:p>
            <a:r>
              <a:rPr lang="en-US" dirty="0"/>
              <a:t>MSDE Vision Screening Guidelines…Who to Screen?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375" y="1728337"/>
            <a:ext cx="9447726" cy="423028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Who does screening include?</a:t>
            </a:r>
          </a:p>
          <a:p>
            <a:pPr lvl="1"/>
            <a:r>
              <a:rPr lang="en-US" dirty="0"/>
              <a:t>“County board or county health department to provide vision screenings for all students in the public schools…. Unless evidence is presented that a student has been tested by an optometrist or ophthalmologist within the past year, vision screenings required under MD. Code Ann., Educ. § 7-404 shall be given in the year that a student enters a school system, enters the first grade, and enters the eighth or ninth grade”</a:t>
            </a:r>
          </a:p>
          <a:p>
            <a:pPr lvl="2"/>
            <a:r>
              <a:rPr lang="en-US" b="1" dirty="0"/>
              <a:t>I.e. all students enrolled in </a:t>
            </a:r>
            <a:r>
              <a:rPr lang="en-US" b="1" dirty="0" err="1"/>
              <a:t>schoo</a:t>
            </a:r>
            <a:r>
              <a:rPr lang="en-US" b="1" dirty="0"/>
              <a:t> l- coordinated usually with front office or school health services  (school nurse) </a:t>
            </a:r>
            <a:endParaRPr lang="en-US" dirty="0"/>
          </a:p>
          <a:p>
            <a:r>
              <a:rPr lang="en-US" b="1" dirty="0"/>
              <a:t>Who does not get screened?</a:t>
            </a:r>
          </a:p>
          <a:p>
            <a:pPr lvl="1"/>
            <a:r>
              <a:rPr lang="en-US" dirty="0"/>
              <a:t>Those who parents object in writing may opt out </a:t>
            </a:r>
          </a:p>
          <a:p>
            <a:pPr lvl="1"/>
            <a:r>
              <a:rPr lang="en-US" dirty="0"/>
              <a:t>Those who provide evidence of optometry or ophthalmology exam within the last year 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D522-3FB8-9DE2-5803-21EEEA7E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2" y="73907"/>
            <a:ext cx="10319197" cy="837124"/>
          </a:xfrm>
        </p:spPr>
        <p:txBody>
          <a:bodyPr/>
          <a:lstStyle/>
          <a:p>
            <a:r>
              <a:rPr lang="en-US" dirty="0"/>
              <a:t>MSDE Vision Screening Guidelines…HOW?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4226-F3F4-EDB4-C46F-74AED6045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838099"/>
            <a:ext cx="4598324" cy="4284889"/>
          </a:xfrm>
        </p:spPr>
        <p:txBody>
          <a:bodyPr/>
          <a:lstStyle/>
          <a:p>
            <a:r>
              <a:rPr lang="en-US"/>
              <a:t>Age3-5 </a:t>
            </a:r>
          </a:p>
          <a:p>
            <a:pPr lvl="1"/>
            <a:r>
              <a:rPr lang="en-US"/>
              <a:t>Optotype-based Monocular Distance Visual Acuity ( lea/</a:t>
            </a:r>
            <a:r>
              <a:rPr lang="en-US" err="1"/>
              <a:t>hotv</a:t>
            </a:r>
            <a:r>
              <a:rPr lang="en-US"/>
              <a:t>) 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Age 6 and up </a:t>
            </a:r>
          </a:p>
          <a:p>
            <a:pPr lvl="1"/>
            <a:r>
              <a:rPr lang="en-US"/>
              <a:t>SLOAN letters</a:t>
            </a:r>
          </a:p>
          <a:p>
            <a:pPr marL="55563" lvl="1" indent="0">
              <a:buNone/>
            </a:pPr>
            <a:endParaRPr lang="en-US"/>
          </a:p>
          <a:p>
            <a:pPr marL="55563" lvl="1" indent="0">
              <a:buNone/>
            </a:pPr>
            <a:r>
              <a:rPr lang="en-US"/>
              <a:t>As a supplemental option :</a:t>
            </a:r>
          </a:p>
          <a:p>
            <a:pPr marL="687388" lvl="1" indent="-285750"/>
            <a:r>
              <a:rPr lang="en-US"/>
              <a:t>Instrument based screening </a:t>
            </a:r>
          </a:p>
          <a:p>
            <a:pPr lvl="1"/>
            <a:endParaRPr lang="en-US"/>
          </a:p>
        </p:txBody>
      </p:sp>
      <p:pic>
        <p:nvPicPr>
          <p:cNvPr id="5" name="Picture 4" descr="A group of black symbols&#10;&#10;Description automatically generated">
            <a:extLst>
              <a:ext uri="{FF2B5EF4-FFF2-40B4-BE49-F238E27FC236}">
                <a16:creationId xmlns:a16="http://schemas.microsoft.com/office/drawing/2014/main" id="{645437C6-AF6C-18D0-3689-4466431CD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00" y="911031"/>
            <a:ext cx="2686050" cy="1704975"/>
          </a:xfrm>
          <a:prstGeom prst="rect">
            <a:avLst/>
          </a:prstGeom>
        </p:spPr>
      </p:pic>
      <p:pic>
        <p:nvPicPr>
          <p:cNvPr id="7" name="Picture 6" descr="A close-up of a eye chart&#10;&#10;Description automatically generated">
            <a:extLst>
              <a:ext uri="{FF2B5EF4-FFF2-40B4-BE49-F238E27FC236}">
                <a16:creationId xmlns:a16="http://schemas.microsoft.com/office/drawing/2014/main" id="{514E6E8E-9C3E-1D97-1DE9-E6C63F513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49" y="833112"/>
            <a:ext cx="2345411" cy="3565788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CC0BB68-A46D-E13E-DD20-9E99621A5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42" y="3825318"/>
            <a:ext cx="3822391" cy="2297670"/>
          </a:xfrm>
          <a:prstGeom prst="rect">
            <a:avLst/>
          </a:prstGeom>
        </p:spPr>
      </p:pic>
      <p:pic>
        <p:nvPicPr>
          <p:cNvPr id="11" name="Picture 10" descr="A close-up of a device&#10;&#10;Description automatically generated">
            <a:extLst>
              <a:ext uri="{FF2B5EF4-FFF2-40B4-BE49-F238E27FC236}">
                <a16:creationId xmlns:a16="http://schemas.microsoft.com/office/drawing/2014/main" id="{C2EDFDAB-8F9B-FD39-4CAA-D7E55CB75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88" y="5080224"/>
            <a:ext cx="2235772" cy="15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31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90B52-91C7-4BE9-8AE0-180FFFE1100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{913A401F-EFBC-45D1-8C28-E3C9C83118BA}tf78504181_win32</Template>
  <Application>Microsoft Office PowerPoint</Application>
  <PresentationFormat>Widescreen</PresentationFormat>
  <Slides>30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Custom</vt:lpstr>
      <vt:lpstr>Seeing is Believing: Vision Screening and Beyond in Maryland Schools </vt:lpstr>
      <vt:lpstr>Relevant Disclosures</vt:lpstr>
      <vt:lpstr>Objectives</vt:lpstr>
      <vt:lpstr>Please Share Out </vt:lpstr>
      <vt:lpstr>Definitions</vt:lpstr>
      <vt:lpstr>Vision Screening in Schools</vt:lpstr>
      <vt:lpstr>Through School Health Services</vt:lpstr>
      <vt:lpstr>MSDE Vision Screening Guidelines…Who to Screen?</vt:lpstr>
      <vt:lpstr>MSDE Vision Screening Guidelines…HOW?</vt:lpstr>
      <vt:lpstr>Vision Screening in School Based Health Centers</vt:lpstr>
      <vt:lpstr>SBHCs and Vision Screening </vt:lpstr>
      <vt:lpstr>School Health Services VS SBHC screenings</vt:lpstr>
      <vt:lpstr>Eye Problems Commonly Identified in Pediatric Vision Screenings </vt:lpstr>
      <vt:lpstr>Refractive error </vt:lpstr>
      <vt:lpstr>Strabismus </vt:lpstr>
      <vt:lpstr>Amblyopia</vt:lpstr>
      <vt:lpstr>Ptosis</vt:lpstr>
      <vt:lpstr>Follow Up</vt:lpstr>
      <vt:lpstr> School Health Service: MSDE Referral/Follow up Guidance – June 2023   </vt:lpstr>
      <vt:lpstr>SBHCs Follow Up for Referral </vt:lpstr>
      <vt:lpstr>Referring Students Requiring Follow Up </vt:lpstr>
      <vt:lpstr>Follow Up Options for Additional Support</vt:lpstr>
      <vt:lpstr>Monitor for Additional Options that Arise</vt:lpstr>
      <vt:lpstr>Program Examples  </vt:lpstr>
      <vt:lpstr>Program Example- Rales Health Center</vt:lpstr>
      <vt:lpstr>Program Example – Vision For Baltimore </vt:lpstr>
      <vt:lpstr>Expanding your Vision Program – where to start</vt:lpstr>
      <vt:lpstr>Discussion 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Tresa Schumann</dc:creator>
  <cp:revision>310</cp:revision>
  <dcterms:created xsi:type="dcterms:W3CDTF">2024-12-09T17:57:54Z</dcterms:created>
  <dcterms:modified xsi:type="dcterms:W3CDTF">2025-03-19T20:38:05Z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