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39"/>
  </p:notesMasterIdLst>
  <p:sldIdLst>
    <p:sldId id="256" r:id="rId2"/>
    <p:sldId id="299" r:id="rId3"/>
    <p:sldId id="297" r:id="rId4"/>
    <p:sldId id="298" r:id="rId5"/>
    <p:sldId id="301" r:id="rId6"/>
    <p:sldId id="302" r:id="rId7"/>
    <p:sldId id="303" r:id="rId8"/>
    <p:sldId id="304" r:id="rId9"/>
    <p:sldId id="307" r:id="rId10"/>
    <p:sldId id="308" r:id="rId11"/>
    <p:sldId id="310" r:id="rId12"/>
    <p:sldId id="309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20" r:id="rId22"/>
    <p:sldId id="321" r:id="rId23"/>
    <p:sldId id="323" r:id="rId24"/>
    <p:sldId id="336" r:id="rId25"/>
    <p:sldId id="337" r:id="rId26"/>
    <p:sldId id="322" r:id="rId27"/>
    <p:sldId id="324" r:id="rId28"/>
    <p:sldId id="339" r:id="rId29"/>
    <p:sldId id="325" r:id="rId30"/>
    <p:sldId id="338" r:id="rId31"/>
    <p:sldId id="327" r:id="rId32"/>
    <p:sldId id="328" r:id="rId33"/>
    <p:sldId id="329" r:id="rId34"/>
    <p:sldId id="319" r:id="rId35"/>
    <p:sldId id="333" r:id="rId36"/>
    <p:sldId id="334" r:id="rId37"/>
    <p:sldId id="335" r:id="rId38"/>
  </p:sldIdLst>
  <p:sldSz cx="9144000" cy="5143500" type="screen16x9"/>
  <p:notesSz cx="6858000" cy="9144000"/>
  <p:embeddedFontLst>
    <p:embeddedFont>
      <p:font typeface="Albert Sans" pitchFamily="2" charset="77"/>
      <p:regular r:id="rId40"/>
      <p:bold r:id="rId41"/>
      <p:italic r:id="rId42"/>
      <p:boldItalic r:id="rId43"/>
    </p:embeddedFont>
    <p:embeddedFont>
      <p:font typeface="Elsie" panose="02000000000000000000" pitchFamily="2" charset="77"/>
      <p:regular r:id="rId44"/>
    </p:embeddedFont>
    <p:embeddedFont>
      <p:font typeface="Garamond" panose="02020404030301010803" pitchFamily="18" charset="0"/>
      <p:regular r:id="rId45"/>
      <p:bold r:id="rId46"/>
      <p:italic r:id="rId47"/>
      <p:boldItalic r:id="rId48"/>
    </p:embeddedFont>
    <p:embeddedFont>
      <p:font typeface="Segoe UI" panose="020B0502040204020203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7309A0-1532-44A1-AFA5-2E92F9E7D8B9}">
  <a:tblStyle styleId="{C97309A0-1532-44A1-AFA5-2E92F9E7D8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20B62A0-B4CF-46AB-89E7-1F1F66DE967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1"/>
    <p:restoredTop sz="96889"/>
  </p:normalViewPr>
  <p:slideViewPr>
    <p:cSldViewPr snapToGrid="0">
      <p:cViewPr varScale="1">
        <p:scale>
          <a:sx n="204" d="100"/>
          <a:sy n="204" d="100"/>
        </p:scale>
        <p:origin x="49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D69BB-D74D-594D-92CC-455F6EDB2B80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E9319E-0C05-8C44-9218-EE8851DFAB80}">
      <dgm:prSet phldrT="[Text]"/>
      <dgm:spPr/>
      <dgm:t>
        <a:bodyPr/>
        <a:lstStyle/>
        <a:p>
          <a:r>
            <a:rPr lang="en-US" dirty="0"/>
            <a:t>Realize</a:t>
          </a:r>
        </a:p>
      </dgm:t>
    </dgm:pt>
    <dgm:pt modelId="{A62C07D3-772A-4546-9D06-F5FE7FAEAFC6}" type="parTrans" cxnId="{0EBC1E83-D4CA-9D49-98D0-D6844AAD38CA}">
      <dgm:prSet/>
      <dgm:spPr/>
      <dgm:t>
        <a:bodyPr/>
        <a:lstStyle/>
        <a:p>
          <a:endParaRPr lang="en-US"/>
        </a:p>
      </dgm:t>
    </dgm:pt>
    <dgm:pt modelId="{9D0C3FCE-A858-594C-AAFD-6FC037B92D71}" type="sibTrans" cxnId="{0EBC1E83-D4CA-9D49-98D0-D6844AAD38CA}">
      <dgm:prSet/>
      <dgm:spPr/>
      <dgm:t>
        <a:bodyPr/>
        <a:lstStyle/>
        <a:p>
          <a:endParaRPr lang="en-US"/>
        </a:p>
      </dgm:t>
    </dgm:pt>
    <dgm:pt modelId="{BA527F51-68AB-0B49-816E-1C1F06F568D1}">
      <dgm:prSet phldrT="[Text]"/>
      <dgm:spPr/>
      <dgm:t>
        <a:bodyPr/>
        <a:lstStyle/>
        <a:p>
          <a:r>
            <a:rPr lang="en-US" dirty="0"/>
            <a:t>Realize the widespread prevalence and impact of trauma.</a:t>
          </a:r>
        </a:p>
      </dgm:t>
    </dgm:pt>
    <dgm:pt modelId="{00131D26-EED7-6F4F-9F06-CC7954862CBE}" type="parTrans" cxnId="{651C3F7E-E399-1A4D-8DA3-E0B6892E675A}">
      <dgm:prSet/>
      <dgm:spPr/>
      <dgm:t>
        <a:bodyPr/>
        <a:lstStyle/>
        <a:p>
          <a:endParaRPr lang="en-US"/>
        </a:p>
      </dgm:t>
    </dgm:pt>
    <dgm:pt modelId="{8D9FB654-4A5B-554B-8760-00DDA48AB5F6}" type="sibTrans" cxnId="{651C3F7E-E399-1A4D-8DA3-E0B6892E675A}">
      <dgm:prSet/>
      <dgm:spPr/>
      <dgm:t>
        <a:bodyPr/>
        <a:lstStyle/>
        <a:p>
          <a:endParaRPr lang="en-US"/>
        </a:p>
      </dgm:t>
    </dgm:pt>
    <dgm:pt modelId="{53E2F875-F1F0-3F41-8233-8F3D7FEB7A44}">
      <dgm:prSet phldrT="[Text]"/>
      <dgm:spPr/>
      <dgm:t>
        <a:bodyPr/>
        <a:lstStyle/>
        <a:p>
          <a:r>
            <a:rPr lang="en-US" dirty="0"/>
            <a:t>Recognize</a:t>
          </a:r>
        </a:p>
      </dgm:t>
    </dgm:pt>
    <dgm:pt modelId="{1C60CC73-6713-2D43-BC31-50B1BE18A08E}" type="parTrans" cxnId="{F8A81FD4-E6FA-3D48-8D3C-B39C4FF982FF}">
      <dgm:prSet/>
      <dgm:spPr/>
      <dgm:t>
        <a:bodyPr/>
        <a:lstStyle/>
        <a:p>
          <a:endParaRPr lang="en-US"/>
        </a:p>
      </dgm:t>
    </dgm:pt>
    <dgm:pt modelId="{7EAF9A9C-B9B4-7A47-B626-6E6041827E81}" type="sibTrans" cxnId="{F8A81FD4-E6FA-3D48-8D3C-B39C4FF982FF}">
      <dgm:prSet/>
      <dgm:spPr/>
      <dgm:t>
        <a:bodyPr/>
        <a:lstStyle/>
        <a:p>
          <a:endParaRPr lang="en-US"/>
        </a:p>
      </dgm:t>
    </dgm:pt>
    <dgm:pt modelId="{4423F309-284C-1545-AF3F-66EFC5A0DC18}">
      <dgm:prSet phldrT="[Text]"/>
      <dgm:spPr/>
      <dgm:t>
        <a:bodyPr/>
        <a:lstStyle/>
        <a:p>
          <a:r>
            <a:rPr lang="en-US" dirty="0"/>
            <a:t>Recognize signs of trauma and the need for learning supports.</a:t>
          </a:r>
        </a:p>
      </dgm:t>
    </dgm:pt>
    <dgm:pt modelId="{494CED06-5316-FA40-AE27-FF3C2CE94EFB}" type="parTrans" cxnId="{05938F12-EE9A-7D47-ADFE-FF9B0936E796}">
      <dgm:prSet/>
      <dgm:spPr/>
      <dgm:t>
        <a:bodyPr/>
        <a:lstStyle/>
        <a:p>
          <a:endParaRPr lang="en-US"/>
        </a:p>
      </dgm:t>
    </dgm:pt>
    <dgm:pt modelId="{06708098-502B-6B44-9A50-2B767B313498}" type="sibTrans" cxnId="{05938F12-EE9A-7D47-ADFE-FF9B0936E796}">
      <dgm:prSet/>
      <dgm:spPr/>
      <dgm:t>
        <a:bodyPr/>
        <a:lstStyle/>
        <a:p>
          <a:endParaRPr lang="en-US"/>
        </a:p>
      </dgm:t>
    </dgm:pt>
    <dgm:pt modelId="{16D94012-4FE3-EE4C-B029-C6638643C27B}">
      <dgm:prSet phldrT="[Text]"/>
      <dgm:spPr/>
      <dgm:t>
        <a:bodyPr/>
        <a:lstStyle/>
        <a:p>
          <a:r>
            <a:rPr lang="en-US" dirty="0"/>
            <a:t>Respond</a:t>
          </a:r>
        </a:p>
      </dgm:t>
    </dgm:pt>
    <dgm:pt modelId="{9EC1C342-D3FE-9247-89ED-23DE310CFEBD}" type="parTrans" cxnId="{DD7753E3-3FAF-D244-BA67-A99DDA7A06FD}">
      <dgm:prSet/>
      <dgm:spPr/>
      <dgm:t>
        <a:bodyPr/>
        <a:lstStyle/>
        <a:p>
          <a:endParaRPr lang="en-US"/>
        </a:p>
      </dgm:t>
    </dgm:pt>
    <dgm:pt modelId="{0D191356-B136-F347-B73F-F5AD9B90AC2F}" type="sibTrans" cxnId="{DD7753E3-3FAF-D244-BA67-A99DDA7A06FD}">
      <dgm:prSet/>
      <dgm:spPr/>
      <dgm:t>
        <a:bodyPr/>
        <a:lstStyle/>
        <a:p>
          <a:endParaRPr lang="en-US"/>
        </a:p>
      </dgm:t>
    </dgm:pt>
    <dgm:pt modelId="{FD40AF65-0F94-DD41-A51C-4CDA690240DE}">
      <dgm:prSet phldrT="[Text]"/>
      <dgm:spPr/>
      <dgm:t>
        <a:bodyPr/>
        <a:lstStyle/>
        <a:p>
          <a:r>
            <a:rPr lang="en-US" dirty="0"/>
            <a:t>Respond to trauma with developmentally appropriate support to enhance student success.</a:t>
          </a:r>
        </a:p>
      </dgm:t>
    </dgm:pt>
    <dgm:pt modelId="{7F7A9E63-53E3-304E-BB0D-BE43AFFBEE5C}" type="parTrans" cxnId="{07A880BE-40ED-8F43-96C0-3AC9645AD32F}">
      <dgm:prSet/>
      <dgm:spPr/>
      <dgm:t>
        <a:bodyPr/>
        <a:lstStyle/>
        <a:p>
          <a:endParaRPr lang="en-US"/>
        </a:p>
      </dgm:t>
    </dgm:pt>
    <dgm:pt modelId="{FC56C379-2F74-0B49-9A88-6E90C7A01A8B}" type="sibTrans" cxnId="{07A880BE-40ED-8F43-96C0-3AC9645AD32F}">
      <dgm:prSet/>
      <dgm:spPr/>
      <dgm:t>
        <a:bodyPr/>
        <a:lstStyle/>
        <a:p>
          <a:endParaRPr lang="en-US"/>
        </a:p>
      </dgm:t>
    </dgm:pt>
    <dgm:pt modelId="{60952C7B-D7B7-6C48-96C6-1C1428E1F2A6}">
      <dgm:prSet phldrT="[Text]"/>
      <dgm:spPr/>
      <dgm:t>
        <a:bodyPr/>
        <a:lstStyle/>
        <a:p>
          <a:r>
            <a:rPr lang="en-US" dirty="0"/>
            <a:t>Resist</a:t>
          </a:r>
        </a:p>
      </dgm:t>
    </dgm:pt>
    <dgm:pt modelId="{C38DBED7-DB16-6740-9299-EE795AA067E5}" type="parTrans" cxnId="{CBB4F32C-F3B2-854F-BE11-0D28D19E8ACD}">
      <dgm:prSet/>
      <dgm:spPr/>
      <dgm:t>
        <a:bodyPr/>
        <a:lstStyle/>
        <a:p>
          <a:endParaRPr lang="en-US"/>
        </a:p>
      </dgm:t>
    </dgm:pt>
    <dgm:pt modelId="{2CB3EB85-6620-BD4F-A9BA-BC82A9475F8C}" type="sibTrans" cxnId="{CBB4F32C-F3B2-854F-BE11-0D28D19E8ACD}">
      <dgm:prSet/>
      <dgm:spPr/>
      <dgm:t>
        <a:bodyPr/>
        <a:lstStyle/>
        <a:p>
          <a:endParaRPr lang="en-US"/>
        </a:p>
      </dgm:t>
    </dgm:pt>
    <dgm:pt modelId="{24E0FCBE-C106-DB48-A78B-99EC49E24FDE}">
      <dgm:prSet/>
      <dgm:spPr/>
      <dgm:t>
        <a:bodyPr/>
        <a:lstStyle/>
        <a:p>
          <a:r>
            <a:rPr lang="en-US" dirty="0"/>
            <a:t>Resist </a:t>
          </a:r>
          <a:r>
            <a:rPr lang="en-US" dirty="0" err="1"/>
            <a:t>retraumatization</a:t>
          </a:r>
          <a:r>
            <a:rPr lang="en-US" dirty="0"/>
            <a:t> by integrating principles of trauma-informed care into practices and responding to student and staff needs for self-care.</a:t>
          </a:r>
        </a:p>
      </dgm:t>
    </dgm:pt>
    <dgm:pt modelId="{FE9AFB6F-45BE-9247-8E39-7D4A53040226}" type="parTrans" cxnId="{CC44910D-60B7-7B47-B5E7-94E01C190402}">
      <dgm:prSet/>
      <dgm:spPr/>
      <dgm:t>
        <a:bodyPr/>
        <a:lstStyle/>
        <a:p>
          <a:endParaRPr lang="en-US"/>
        </a:p>
      </dgm:t>
    </dgm:pt>
    <dgm:pt modelId="{8F2EC018-F6DA-9E4E-910B-32D72C2D47EB}" type="sibTrans" cxnId="{CC44910D-60B7-7B47-B5E7-94E01C190402}">
      <dgm:prSet/>
      <dgm:spPr/>
      <dgm:t>
        <a:bodyPr/>
        <a:lstStyle/>
        <a:p>
          <a:endParaRPr lang="en-US"/>
        </a:p>
      </dgm:t>
    </dgm:pt>
    <dgm:pt modelId="{12E19930-2872-6540-B267-D5FB9826523F}" type="pres">
      <dgm:prSet presAssocID="{B5FD69BB-D74D-594D-92CC-455F6EDB2B80}" presName="Name0" presStyleCnt="0">
        <dgm:presLayoutVars>
          <dgm:dir/>
          <dgm:animLvl val="lvl"/>
          <dgm:resizeHandles val="exact"/>
        </dgm:presLayoutVars>
      </dgm:prSet>
      <dgm:spPr/>
    </dgm:pt>
    <dgm:pt modelId="{DCE17C1C-FCAF-AC41-8DC5-9268C66FFEB4}" type="pres">
      <dgm:prSet presAssocID="{CCE9319E-0C05-8C44-9218-EE8851DFAB80}" presName="linNode" presStyleCnt="0"/>
      <dgm:spPr/>
    </dgm:pt>
    <dgm:pt modelId="{41035CEB-8D7A-DC46-A9F7-78A8974DDBAB}" type="pres">
      <dgm:prSet presAssocID="{CCE9319E-0C05-8C44-9218-EE8851DFAB80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FCE17E5F-3622-554E-A693-B6849F760EF2}" type="pres">
      <dgm:prSet presAssocID="{CCE9319E-0C05-8C44-9218-EE8851DFAB80}" presName="descendantText" presStyleLbl="alignAccFollowNode1" presStyleIdx="0" presStyleCnt="4">
        <dgm:presLayoutVars>
          <dgm:bulletEnabled val="1"/>
        </dgm:presLayoutVars>
      </dgm:prSet>
      <dgm:spPr/>
    </dgm:pt>
    <dgm:pt modelId="{BFD363E0-A7DD-CA47-8125-37CFD1C2A173}" type="pres">
      <dgm:prSet presAssocID="{9D0C3FCE-A858-594C-AAFD-6FC037B92D71}" presName="sp" presStyleCnt="0"/>
      <dgm:spPr/>
    </dgm:pt>
    <dgm:pt modelId="{C3C79374-BEA9-444A-BD52-D102DA451790}" type="pres">
      <dgm:prSet presAssocID="{53E2F875-F1F0-3F41-8233-8F3D7FEB7A44}" presName="linNode" presStyleCnt="0"/>
      <dgm:spPr/>
    </dgm:pt>
    <dgm:pt modelId="{8B488E50-EED0-534A-972D-DD76856FEC2F}" type="pres">
      <dgm:prSet presAssocID="{53E2F875-F1F0-3F41-8233-8F3D7FEB7A44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8B5BC45D-FB43-6B4E-8083-EB5FD04AA3E0}" type="pres">
      <dgm:prSet presAssocID="{53E2F875-F1F0-3F41-8233-8F3D7FEB7A44}" presName="descendantText" presStyleLbl="alignAccFollowNode1" presStyleIdx="1" presStyleCnt="4">
        <dgm:presLayoutVars>
          <dgm:bulletEnabled val="1"/>
        </dgm:presLayoutVars>
      </dgm:prSet>
      <dgm:spPr/>
    </dgm:pt>
    <dgm:pt modelId="{B4907F71-2154-2345-91FF-DAA763D6B95F}" type="pres">
      <dgm:prSet presAssocID="{7EAF9A9C-B9B4-7A47-B626-6E6041827E81}" presName="sp" presStyleCnt="0"/>
      <dgm:spPr/>
    </dgm:pt>
    <dgm:pt modelId="{B3E4564B-B25B-E343-B02F-CEC5E23A1245}" type="pres">
      <dgm:prSet presAssocID="{16D94012-4FE3-EE4C-B029-C6638643C27B}" presName="linNode" presStyleCnt="0"/>
      <dgm:spPr/>
    </dgm:pt>
    <dgm:pt modelId="{4227D353-0A70-7544-9ADC-1A7960F652CB}" type="pres">
      <dgm:prSet presAssocID="{16D94012-4FE3-EE4C-B029-C6638643C27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5E29CAF6-F83D-1F4B-98B5-40ED6EC2D236}" type="pres">
      <dgm:prSet presAssocID="{16D94012-4FE3-EE4C-B029-C6638643C27B}" presName="descendantText" presStyleLbl="alignAccFollowNode1" presStyleIdx="2" presStyleCnt="4">
        <dgm:presLayoutVars>
          <dgm:bulletEnabled val="1"/>
        </dgm:presLayoutVars>
      </dgm:prSet>
      <dgm:spPr/>
    </dgm:pt>
    <dgm:pt modelId="{E27DB910-7A12-D643-8E37-1340C778E4C6}" type="pres">
      <dgm:prSet presAssocID="{0D191356-B136-F347-B73F-F5AD9B90AC2F}" presName="sp" presStyleCnt="0"/>
      <dgm:spPr/>
    </dgm:pt>
    <dgm:pt modelId="{670DEABD-B487-604F-A7C9-94150BB28912}" type="pres">
      <dgm:prSet presAssocID="{60952C7B-D7B7-6C48-96C6-1C1428E1F2A6}" presName="linNode" presStyleCnt="0"/>
      <dgm:spPr/>
    </dgm:pt>
    <dgm:pt modelId="{21160FD4-EE8A-A845-B7EF-3D00E310D54B}" type="pres">
      <dgm:prSet presAssocID="{60952C7B-D7B7-6C48-96C6-1C1428E1F2A6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670545F3-8C4B-C14F-A5B2-D55CC117291E}" type="pres">
      <dgm:prSet presAssocID="{60952C7B-D7B7-6C48-96C6-1C1428E1F2A6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B42DDC05-BE34-B647-8754-445432F84032}" type="presOf" srcId="{4423F309-284C-1545-AF3F-66EFC5A0DC18}" destId="{8B5BC45D-FB43-6B4E-8083-EB5FD04AA3E0}" srcOrd="0" destOrd="0" presId="urn:microsoft.com/office/officeart/2005/8/layout/vList5"/>
    <dgm:cxn modelId="{CC44910D-60B7-7B47-B5E7-94E01C190402}" srcId="{60952C7B-D7B7-6C48-96C6-1C1428E1F2A6}" destId="{24E0FCBE-C106-DB48-A78B-99EC49E24FDE}" srcOrd="0" destOrd="0" parTransId="{FE9AFB6F-45BE-9247-8E39-7D4A53040226}" sibTransId="{8F2EC018-F6DA-9E4E-910B-32D72C2D47EB}"/>
    <dgm:cxn modelId="{05938F12-EE9A-7D47-ADFE-FF9B0936E796}" srcId="{53E2F875-F1F0-3F41-8233-8F3D7FEB7A44}" destId="{4423F309-284C-1545-AF3F-66EFC5A0DC18}" srcOrd="0" destOrd="0" parTransId="{494CED06-5316-FA40-AE27-FF3C2CE94EFB}" sibTransId="{06708098-502B-6B44-9A50-2B767B313498}"/>
    <dgm:cxn modelId="{A7E0F916-C016-4D45-9017-06E6D8BAD6E2}" type="presOf" srcId="{B5FD69BB-D74D-594D-92CC-455F6EDB2B80}" destId="{12E19930-2872-6540-B267-D5FB9826523F}" srcOrd="0" destOrd="0" presId="urn:microsoft.com/office/officeart/2005/8/layout/vList5"/>
    <dgm:cxn modelId="{CBB4F32C-F3B2-854F-BE11-0D28D19E8ACD}" srcId="{B5FD69BB-D74D-594D-92CC-455F6EDB2B80}" destId="{60952C7B-D7B7-6C48-96C6-1C1428E1F2A6}" srcOrd="3" destOrd="0" parTransId="{C38DBED7-DB16-6740-9299-EE795AA067E5}" sibTransId="{2CB3EB85-6620-BD4F-A9BA-BC82A9475F8C}"/>
    <dgm:cxn modelId="{661D2D60-5F71-694A-BE2D-7D1B127C2B48}" type="presOf" srcId="{16D94012-4FE3-EE4C-B029-C6638643C27B}" destId="{4227D353-0A70-7544-9ADC-1A7960F652CB}" srcOrd="0" destOrd="0" presId="urn:microsoft.com/office/officeart/2005/8/layout/vList5"/>
    <dgm:cxn modelId="{483FEB73-586D-F44B-B090-A8C28E8B73C1}" type="presOf" srcId="{60952C7B-D7B7-6C48-96C6-1C1428E1F2A6}" destId="{21160FD4-EE8A-A845-B7EF-3D00E310D54B}" srcOrd="0" destOrd="0" presId="urn:microsoft.com/office/officeart/2005/8/layout/vList5"/>
    <dgm:cxn modelId="{651C3F7E-E399-1A4D-8DA3-E0B6892E675A}" srcId="{CCE9319E-0C05-8C44-9218-EE8851DFAB80}" destId="{BA527F51-68AB-0B49-816E-1C1F06F568D1}" srcOrd="0" destOrd="0" parTransId="{00131D26-EED7-6F4F-9F06-CC7954862CBE}" sibTransId="{8D9FB654-4A5B-554B-8760-00DDA48AB5F6}"/>
    <dgm:cxn modelId="{0EBC1E83-D4CA-9D49-98D0-D6844AAD38CA}" srcId="{B5FD69BB-D74D-594D-92CC-455F6EDB2B80}" destId="{CCE9319E-0C05-8C44-9218-EE8851DFAB80}" srcOrd="0" destOrd="0" parTransId="{A62C07D3-772A-4546-9D06-F5FE7FAEAFC6}" sibTransId="{9D0C3FCE-A858-594C-AAFD-6FC037B92D71}"/>
    <dgm:cxn modelId="{0C549C8B-7BDD-974B-898E-62B00E187E53}" type="presOf" srcId="{FD40AF65-0F94-DD41-A51C-4CDA690240DE}" destId="{5E29CAF6-F83D-1F4B-98B5-40ED6EC2D236}" srcOrd="0" destOrd="0" presId="urn:microsoft.com/office/officeart/2005/8/layout/vList5"/>
    <dgm:cxn modelId="{07A880BE-40ED-8F43-96C0-3AC9645AD32F}" srcId="{16D94012-4FE3-EE4C-B029-C6638643C27B}" destId="{FD40AF65-0F94-DD41-A51C-4CDA690240DE}" srcOrd="0" destOrd="0" parTransId="{7F7A9E63-53E3-304E-BB0D-BE43AFFBEE5C}" sibTransId="{FC56C379-2F74-0B49-9A88-6E90C7A01A8B}"/>
    <dgm:cxn modelId="{F6DB95C4-91B9-8C47-A989-F41E4FC1ADBD}" type="presOf" srcId="{24E0FCBE-C106-DB48-A78B-99EC49E24FDE}" destId="{670545F3-8C4B-C14F-A5B2-D55CC117291E}" srcOrd="0" destOrd="0" presId="urn:microsoft.com/office/officeart/2005/8/layout/vList5"/>
    <dgm:cxn modelId="{67804AD2-924D-A147-A070-FA1138B31730}" type="presOf" srcId="{BA527F51-68AB-0B49-816E-1C1F06F568D1}" destId="{FCE17E5F-3622-554E-A693-B6849F760EF2}" srcOrd="0" destOrd="0" presId="urn:microsoft.com/office/officeart/2005/8/layout/vList5"/>
    <dgm:cxn modelId="{E144A8D3-30B4-A44B-BC9C-1B982B036B9E}" type="presOf" srcId="{CCE9319E-0C05-8C44-9218-EE8851DFAB80}" destId="{41035CEB-8D7A-DC46-A9F7-78A8974DDBAB}" srcOrd="0" destOrd="0" presId="urn:microsoft.com/office/officeart/2005/8/layout/vList5"/>
    <dgm:cxn modelId="{F8A81FD4-E6FA-3D48-8D3C-B39C4FF982FF}" srcId="{B5FD69BB-D74D-594D-92CC-455F6EDB2B80}" destId="{53E2F875-F1F0-3F41-8233-8F3D7FEB7A44}" srcOrd="1" destOrd="0" parTransId="{1C60CC73-6713-2D43-BC31-50B1BE18A08E}" sibTransId="{7EAF9A9C-B9B4-7A47-B626-6E6041827E81}"/>
    <dgm:cxn modelId="{DD7753E3-3FAF-D244-BA67-A99DDA7A06FD}" srcId="{B5FD69BB-D74D-594D-92CC-455F6EDB2B80}" destId="{16D94012-4FE3-EE4C-B029-C6638643C27B}" srcOrd="2" destOrd="0" parTransId="{9EC1C342-D3FE-9247-89ED-23DE310CFEBD}" sibTransId="{0D191356-B136-F347-B73F-F5AD9B90AC2F}"/>
    <dgm:cxn modelId="{1DFB57FD-2CD5-7A43-9534-4FDD7CC64385}" type="presOf" srcId="{53E2F875-F1F0-3F41-8233-8F3D7FEB7A44}" destId="{8B488E50-EED0-534A-972D-DD76856FEC2F}" srcOrd="0" destOrd="0" presId="urn:microsoft.com/office/officeart/2005/8/layout/vList5"/>
    <dgm:cxn modelId="{939C829B-2BA5-3A47-AD86-E9AA6950943C}" type="presParOf" srcId="{12E19930-2872-6540-B267-D5FB9826523F}" destId="{DCE17C1C-FCAF-AC41-8DC5-9268C66FFEB4}" srcOrd="0" destOrd="0" presId="urn:microsoft.com/office/officeart/2005/8/layout/vList5"/>
    <dgm:cxn modelId="{09818027-E805-4440-9532-934B2FC31771}" type="presParOf" srcId="{DCE17C1C-FCAF-AC41-8DC5-9268C66FFEB4}" destId="{41035CEB-8D7A-DC46-A9F7-78A8974DDBAB}" srcOrd="0" destOrd="0" presId="urn:microsoft.com/office/officeart/2005/8/layout/vList5"/>
    <dgm:cxn modelId="{986E9274-25FF-1F4A-B6F8-6ECB4747DCDA}" type="presParOf" srcId="{DCE17C1C-FCAF-AC41-8DC5-9268C66FFEB4}" destId="{FCE17E5F-3622-554E-A693-B6849F760EF2}" srcOrd="1" destOrd="0" presId="urn:microsoft.com/office/officeart/2005/8/layout/vList5"/>
    <dgm:cxn modelId="{06F640B8-D752-9247-94EF-33637C88F608}" type="presParOf" srcId="{12E19930-2872-6540-B267-D5FB9826523F}" destId="{BFD363E0-A7DD-CA47-8125-37CFD1C2A173}" srcOrd="1" destOrd="0" presId="urn:microsoft.com/office/officeart/2005/8/layout/vList5"/>
    <dgm:cxn modelId="{B46867FB-6937-4448-907B-F408A9FB8E9E}" type="presParOf" srcId="{12E19930-2872-6540-B267-D5FB9826523F}" destId="{C3C79374-BEA9-444A-BD52-D102DA451790}" srcOrd="2" destOrd="0" presId="urn:microsoft.com/office/officeart/2005/8/layout/vList5"/>
    <dgm:cxn modelId="{8E18A83D-CA82-3349-B308-56EE2FE0EE51}" type="presParOf" srcId="{C3C79374-BEA9-444A-BD52-D102DA451790}" destId="{8B488E50-EED0-534A-972D-DD76856FEC2F}" srcOrd="0" destOrd="0" presId="urn:microsoft.com/office/officeart/2005/8/layout/vList5"/>
    <dgm:cxn modelId="{5464DDA4-5C3C-874F-80B7-3252E7D83BEE}" type="presParOf" srcId="{C3C79374-BEA9-444A-BD52-D102DA451790}" destId="{8B5BC45D-FB43-6B4E-8083-EB5FD04AA3E0}" srcOrd="1" destOrd="0" presId="urn:microsoft.com/office/officeart/2005/8/layout/vList5"/>
    <dgm:cxn modelId="{F9FA4F3B-89B8-B649-9DE4-5972B5436295}" type="presParOf" srcId="{12E19930-2872-6540-B267-D5FB9826523F}" destId="{B4907F71-2154-2345-91FF-DAA763D6B95F}" srcOrd="3" destOrd="0" presId="urn:microsoft.com/office/officeart/2005/8/layout/vList5"/>
    <dgm:cxn modelId="{8AF7ED99-75D4-D240-8C10-0F994EDB03B5}" type="presParOf" srcId="{12E19930-2872-6540-B267-D5FB9826523F}" destId="{B3E4564B-B25B-E343-B02F-CEC5E23A1245}" srcOrd="4" destOrd="0" presId="urn:microsoft.com/office/officeart/2005/8/layout/vList5"/>
    <dgm:cxn modelId="{C208DBAA-ED80-4C42-A8D2-D998A746A210}" type="presParOf" srcId="{B3E4564B-B25B-E343-B02F-CEC5E23A1245}" destId="{4227D353-0A70-7544-9ADC-1A7960F652CB}" srcOrd="0" destOrd="0" presId="urn:microsoft.com/office/officeart/2005/8/layout/vList5"/>
    <dgm:cxn modelId="{A0B59696-23B5-1D44-AE10-BBB4E5035DA7}" type="presParOf" srcId="{B3E4564B-B25B-E343-B02F-CEC5E23A1245}" destId="{5E29CAF6-F83D-1F4B-98B5-40ED6EC2D236}" srcOrd="1" destOrd="0" presId="urn:microsoft.com/office/officeart/2005/8/layout/vList5"/>
    <dgm:cxn modelId="{236DDD60-1B18-E14F-9295-3324623D6697}" type="presParOf" srcId="{12E19930-2872-6540-B267-D5FB9826523F}" destId="{E27DB910-7A12-D643-8E37-1340C778E4C6}" srcOrd="5" destOrd="0" presId="urn:microsoft.com/office/officeart/2005/8/layout/vList5"/>
    <dgm:cxn modelId="{8BAC2CAF-1BC4-B54B-97ED-BD825C0A7913}" type="presParOf" srcId="{12E19930-2872-6540-B267-D5FB9826523F}" destId="{670DEABD-B487-604F-A7C9-94150BB28912}" srcOrd="6" destOrd="0" presId="urn:microsoft.com/office/officeart/2005/8/layout/vList5"/>
    <dgm:cxn modelId="{305E856F-3F89-8D46-BE02-3C1C9F1472C2}" type="presParOf" srcId="{670DEABD-B487-604F-A7C9-94150BB28912}" destId="{21160FD4-EE8A-A845-B7EF-3D00E310D54B}" srcOrd="0" destOrd="0" presId="urn:microsoft.com/office/officeart/2005/8/layout/vList5"/>
    <dgm:cxn modelId="{EAA5D8AE-8956-0A4F-A8E5-8560650F5BFE}" type="presParOf" srcId="{670DEABD-B487-604F-A7C9-94150BB28912}" destId="{670545F3-8C4B-C14F-A5B2-D55CC117291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ADCE6C-F247-1145-9038-3C06126F1D4A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C36004-EA6B-D64C-A6E7-BBB97CCF42FE}">
      <dgm:prSet phldrT="[Text]"/>
      <dgm:spPr/>
      <dgm:t>
        <a:bodyPr/>
        <a:lstStyle/>
        <a:p>
          <a:pPr algn="ctr"/>
          <a:r>
            <a:rPr lang="en-US" dirty="0"/>
            <a:t>They affirm cultural identities.</a:t>
          </a:r>
        </a:p>
      </dgm:t>
    </dgm:pt>
    <dgm:pt modelId="{5147F892-4B15-E841-B778-72F3FDFB4AE0}" type="parTrans" cxnId="{D55A0E06-A1D0-7E40-B4EF-9ED59CC91244}">
      <dgm:prSet/>
      <dgm:spPr/>
      <dgm:t>
        <a:bodyPr/>
        <a:lstStyle/>
        <a:p>
          <a:endParaRPr lang="en-US"/>
        </a:p>
      </dgm:t>
    </dgm:pt>
    <dgm:pt modelId="{950EDA15-8AB8-6B40-B1FD-4673721D4581}" type="sibTrans" cxnId="{D55A0E06-A1D0-7E40-B4EF-9ED59CC91244}">
      <dgm:prSet/>
      <dgm:spPr/>
      <dgm:t>
        <a:bodyPr/>
        <a:lstStyle/>
        <a:p>
          <a:endParaRPr lang="en-US"/>
        </a:p>
      </dgm:t>
    </dgm:pt>
    <dgm:pt modelId="{BD5D926A-BD4A-2E4E-B0A3-B8540F355D80}">
      <dgm:prSet phldrT="[Text]"/>
      <dgm:spPr/>
      <dgm:t>
        <a:bodyPr/>
        <a:lstStyle/>
        <a:p>
          <a:pPr algn="ctr"/>
          <a:r>
            <a:rPr lang="en-US" dirty="0"/>
            <a:t>They address systemic barriers.</a:t>
          </a:r>
        </a:p>
      </dgm:t>
    </dgm:pt>
    <dgm:pt modelId="{C3AF3585-7736-C546-8D09-6F4F7EE6EB71}" type="parTrans" cxnId="{3D29CC51-C8CF-704B-88DD-0755FC010226}">
      <dgm:prSet/>
      <dgm:spPr/>
      <dgm:t>
        <a:bodyPr/>
        <a:lstStyle/>
        <a:p>
          <a:endParaRPr lang="en-US"/>
        </a:p>
      </dgm:t>
    </dgm:pt>
    <dgm:pt modelId="{B64B0006-81F7-5047-9259-F536854B5BC5}" type="sibTrans" cxnId="{3D29CC51-C8CF-704B-88DD-0755FC010226}">
      <dgm:prSet/>
      <dgm:spPr/>
      <dgm:t>
        <a:bodyPr/>
        <a:lstStyle/>
        <a:p>
          <a:endParaRPr lang="en-US"/>
        </a:p>
      </dgm:t>
    </dgm:pt>
    <dgm:pt modelId="{66470C91-3413-6D4E-BE41-5BD5C69DF459}">
      <dgm:prSet phldrT="[Text]"/>
      <dgm:spPr/>
      <dgm:t>
        <a:bodyPr/>
        <a:lstStyle/>
        <a:p>
          <a:pPr algn="ctr"/>
          <a:r>
            <a:rPr lang="en-US" dirty="0"/>
            <a:t>They celebrate resilience.</a:t>
          </a:r>
        </a:p>
      </dgm:t>
    </dgm:pt>
    <dgm:pt modelId="{55EDB022-BF2E-4E4E-97BC-857461993FD1}" type="parTrans" cxnId="{E9C53CE4-892A-6B4B-8C0F-7AE784E7E593}">
      <dgm:prSet/>
      <dgm:spPr/>
      <dgm:t>
        <a:bodyPr/>
        <a:lstStyle/>
        <a:p>
          <a:endParaRPr lang="en-US"/>
        </a:p>
      </dgm:t>
    </dgm:pt>
    <dgm:pt modelId="{1409CA6D-D9CB-A14D-A9C1-CC7477355D2D}" type="sibTrans" cxnId="{E9C53CE4-892A-6B4B-8C0F-7AE784E7E593}">
      <dgm:prSet/>
      <dgm:spPr/>
      <dgm:t>
        <a:bodyPr/>
        <a:lstStyle/>
        <a:p>
          <a:endParaRPr lang="en-US"/>
        </a:p>
      </dgm:t>
    </dgm:pt>
    <dgm:pt modelId="{ACF764B0-4EDD-8440-AE68-B706EE2E947E}" type="pres">
      <dgm:prSet presAssocID="{79ADCE6C-F247-1145-9038-3C06126F1D4A}" presName="linear" presStyleCnt="0">
        <dgm:presLayoutVars>
          <dgm:dir/>
          <dgm:animLvl val="lvl"/>
          <dgm:resizeHandles val="exact"/>
        </dgm:presLayoutVars>
      </dgm:prSet>
      <dgm:spPr/>
    </dgm:pt>
    <dgm:pt modelId="{4F1FDCF3-006F-C84D-B276-51D34011FA91}" type="pres">
      <dgm:prSet presAssocID="{75C36004-EA6B-D64C-A6E7-BBB97CCF42FE}" presName="parentLin" presStyleCnt="0"/>
      <dgm:spPr/>
    </dgm:pt>
    <dgm:pt modelId="{1565B6E4-8934-6C49-AF6C-998AF11B79A8}" type="pres">
      <dgm:prSet presAssocID="{75C36004-EA6B-D64C-A6E7-BBB97CCF42FE}" presName="parentLeftMargin" presStyleLbl="node1" presStyleIdx="0" presStyleCnt="3"/>
      <dgm:spPr/>
    </dgm:pt>
    <dgm:pt modelId="{BA0326B5-0F27-314A-9FC4-EEF3E5079970}" type="pres">
      <dgm:prSet presAssocID="{75C36004-EA6B-D64C-A6E7-BBB97CCF42FE}" presName="parentText" presStyleLbl="node1" presStyleIdx="0" presStyleCnt="3" custLinFactX="8134" custLinFactNeighborX="100000" custLinFactNeighborY="1434">
        <dgm:presLayoutVars>
          <dgm:chMax val="0"/>
          <dgm:bulletEnabled val="1"/>
        </dgm:presLayoutVars>
      </dgm:prSet>
      <dgm:spPr/>
    </dgm:pt>
    <dgm:pt modelId="{96FD8B2E-A931-3642-BC21-1B2CFCC3297B}" type="pres">
      <dgm:prSet presAssocID="{75C36004-EA6B-D64C-A6E7-BBB97CCF42FE}" presName="negativeSpace" presStyleCnt="0"/>
      <dgm:spPr/>
    </dgm:pt>
    <dgm:pt modelId="{CDFA628C-325A-F141-ADAF-980968BFC15A}" type="pres">
      <dgm:prSet presAssocID="{75C36004-EA6B-D64C-A6E7-BBB97CCF42FE}" presName="childText" presStyleLbl="conFgAcc1" presStyleIdx="0" presStyleCnt="3">
        <dgm:presLayoutVars>
          <dgm:bulletEnabled val="1"/>
        </dgm:presLayoutVars>
      </dgm:prSet>
      <dgm:spPr/>
    </dgm:pt>
    <dgm:pt modelId="{3246A612-2302-5A4A-B69D-3EB0AB139CF3}" type="pres">
      <dgm:prSet presAssocID="{950EDA15-8AB8-6B40-B1FD-4673721D4581}" presName="spaceBetweenRectangles" presStyleCnt="0"/>
      <dgm:spPr/>
    </dgm:pt>
    <dgm:pt modelId="{DB9286D0-538D-9944-AEA8-524393EF6625}" type="pres">
      <dgm:prSet presAssocID="{BD5D926A-BD4A-2E4E-B0A3-B8540F355D80}" presName="parentLin" presStyleCnt="0"/>
      <dgm:spPr/>
    </dgm:pt>
    <dgm:pt modelId="{62EF29FE-D90C-9642-8C15-C02EA426F5ED}" type="pres">
      <dgm:prSet presAssocID="{BD5D926A-BD4A-2E4E-B0A3-B8540F355D80}" presName="parentLeftMargin" presStyleLbl="node1" presStyleIdx="0" presStyleCnt="3"/>
      <dgm:spPr/>
    </dgm:pt>
    <dgm:pt modelId="{0CBC4B48-C4DD-E44B-8E56-3F22701F8CF9}" type="pres">
      <dgm:prSet presAssocID="{BD5D926A-BD4A-2E4E-B0A3-B8540F355D80}" presName="parentText" presStyleLbl="node1" presStyleIdx="1" presStyleCnt="3" custLinFactX="8134" custLinFactNeighborX="100000">
        <dgm:presLayoutVars>
          <dgm:chMax val="0"/>
          <dgm:bulletEnabled val="1"/>
        </dgm:presLayoutVars>
      </dgm:prSet>
      <dgm:spPr/>
    </dgm:pt>
    <dgm:pt modelId="{47687736-2403-7C4C-8E8C-0FECBA518CF5}" type="pres">
      <dgm:prSet presAssocID="{BD5D926A-BD4A-2E4E-B0A3-B8540F355D80}" presName="negativeSpace" presStyleCnt="0"/>
      <dgm:spPr/>
    </dgm:pt>
    <dgm:pt modelId="{999B7111-E141-DE4E-B253-03FEBA1BB1D5}" type="pres">
      <dgm:prSet presAssocID="{BD5D926A-BD4A-2E4E-B0A3-B8540F355D80}" presName="childText" presStyleLbl="conFgAcc1" presStyleIdx="1" presStyleCnt="3">
        <dgm:presLayoutVars>
          <dgm:bulletEnabled val="1"/>
        </dgm:presLayoutVars>
      </dgm:prSet>
      <dgm:spPr/>
    </dgm:pt>
    <dgm:pt modelId="{E1AF63BE-D0FE-0646-98D2-DA1C3650E653}" type="pres">
      <dgm:prSet presAssocID="{B64B0006-81F7-5047-9259-F536854B5BC5}" presName="spaceBetweenRectangles" presStyleCnt="0"/>
      <dgm:spPr/>
    </dgm:pt>
    <dgm:pt modelId="{4D6117C1-0DE3-774A-9BC3-2AB359602213}" type="pres">
      <dgm:prSet presAssocID="{66470C91-3413-6D4E-BE41-5BD5C69DF459}" presName="parentLin" presStyleCnt="0"/>
      <dgm:spPr/>
    </dgm:pt>
    <dgm:pt modelId="{95A0924B-5E98-CE47-AB92-8C986F0CAF73}" type="pres">
      <dgm:prSet presAssocID="{66470C91-3413-6D4E-BE41-5BD5C69DF459}" presName="parentLeftMargin" presStyleLbl="node1" presStyleIdx="1" presStyleCnt="3"/>
      <dgm:spPr/>
    </dgm:pt>
    <dgm:pt modelId="{66E5B176-1423-C443-B833-CFEA1A7C0C9B}" type="pres">
      <dgm:prSet presAssocID="{66470C91-3413-6D4E-BE41-5BD5C69DF459}" presName="parentText" presStyleLbl="node1" presStyleIdx="2" presStyleCnt="3" custLinFactX="7927" custLinFactNeighborX="100000">
        <dgm:presLayoutVars>
          <dgm:chMax val="0"/>
          <dgm:bulletEnabled val="1"/>
        </dgm:presLayoutVars>
      </dgm:prSet>
      <dgm:spPr/>
    </dgm:pt>
    <dgm:pt modelId="{F4499EF8-036E-4441-A7F0-1E6F7146E7D3}" type="pres">
      <dgm:prSet presAssocID="{66470C91-3413-6D4E-BE41-5BD5C69DF459}" presName="negativeSpace" presStyleCnt="0"/>
      <dgm:spPr/>
    </dgm:pt>
    <dgm:pt modelId="{DF385D9A-3224-A94C-9ECF-C91314B3037E}" type="pres">
      <dgm:prSet presAssocID="{66470C91-3413-6D4E-BE41-5BD5C69DF45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CC6B002-4CA7-AC4F-B335-CCE04FE1868E}" type="presOf" srcId="{79ADCE6C-F247-1145-9038-3C06126F1D4A}" destId="{ACF764B0-4EDD-8440-AE68-B706EE2E947E}" srcOrd="0" destOrd="0" presId="urn:microsoft.com/office/officeart/2005/8/layout/list1"/>
    <dgm:cxn modelId="{D55A0E06-A1D0-7E40-B4EF-9ED59CC91244}" srcId="{79ADCE6C-F247-1145-9038-3C06126F1D4A}" destId="{75C36004-EA6B-D64C-A6E7-BBB97CCF42FE}" srcOrd="0" destOrd="0" parTransId="{5147F892-4B15-E841-B778-72F3FDFB4AE0}" sibTransId="{950EDA15-8AB8-6B40-B1FD-4673721D4581}"/>
    <dgm:cxn modelId="{9CDC3C25-DCCC-4143-8632-D9AADFD816C4}" type="presOf" srcId="{75C36004-EA6B-D64C-A6E7-BBB97CCF42FE}" destId="{BA0326B5-0F27-314A-9FC4-EEF3E5079970}" srcOrd="1" destOrd="0" presId="urn:microsoft.com/office/officeart/2005/8/layout/list1"/>
    <dgm:cxn modelId="{BCFD3E3E-67EF-F34D-9F9F-032A6305AB04}" type="presOf" srcId="{75C36004-EA6B-D64C-A6E7-BBB97CCF42FE}" destId="{1565B6E4-8934-6C49-AF6C-998AF11B79A8}" srcOrd="0" destOrd="0" presId="urn:microsoft.com/office/officeart/2005/8/layout/list1"/>
    <dgm:cxn modelId="{3D29CC51-C8CF-704B-88DD-0755FC010226}" srcId="{79ADCE6C-F247-1145-9038-3C06126F1D4A}" destId="{BD5D926A-BD4A-2E4E-B0A3-B8540F355D80}" srcOrd="1" destOrd="0" parTransId="{C3AF3585-7736-C546-8D09-6F4F7EE6EB71}" sibTransId="{B64B0006-81F7-5047-9259-F536854B5BC5}"/>
    <dgm:cxn modelId="{B7C54984-1B34-A543-A7EF-05A3F2372E84}" type="presOf" srcId="{66470C91-3413-6D4E-BE41-5BD5C69DF459}" destId="{95A0924B-5E98-CE47-AB92-8C986F0CAF73}" srcOrd="0" destOrd="0" presId="urn:microsoft.com/office/officeart/2005/8/layout/list1"/>
    <dgm:cxn modelId="{1F59E9A9-4158-014D-B8F9-0EEE40818E3F}" type="presOf" srcId="{BD5D926A-BD4A-2E4E-B0A3-B8540F355D80}" destId="{0CBC4B48-C4DD-E44B-8E56-3F22701F8CF9}" srcOrd="1" destOrd="0" presId="urn:microsoft.com/office/officeart/2005/8/layout/list1"/>
    <dgm:cxn modelId="{E9C53CE4-892A-6B4B-8C0F-7AE784E7E593}" srcId="{79ADCE6C-F247-1145-9038-3C06126F1D4A}" destId="{66470C91-3413-6D4E-BE41-5BD5C69DF459}" srcOrd="2" destOrd="0" parTransId="{55EDB022-BF2E-4E4E-97BC-857461993FD1}" sibTransId="{1409CA6D-D9CB-A14D-A9C1-CC7477355D2D}"/>
    <dgm:cxn modelId="{5C2A8DE7-554F-7746-A1A6-7ACA1864900C}" type="presOf" srcId="{BD5D926A-BD4A-2E4E-B0A3-B8540F355D80}" destId="{62EF29FE-D90C-9642-8C15-C02EA426F5ED}" srcOrd="0" destOrd="0" presId="urn:microsoft.com/office/officeart/2005/8/layout/list1"/>
    <dgm:cxn modelId="{C5878FED-2EE8-2342-AF65-561D7E9F535B}" type="presOf" srcId="{66470C91-3413-6D4E-BE41-5BD5C69DF459}" destId="{66E5B176-1423-C443-B833-CFEA1A7C0C9B}" srcOrd="1" destOrd="0" presId="urn:microsoft.com/office/officeart/2005/8/layout/list1"/>
    <dgm:cxn modelId="{81CFB547-2E2E-8047-8DCC-E9A7B463E17F}" type="presParOf" srcId="{ACF764B0-4EDD-8440-AE68-B706EE2E947E}" destId="{4F1FDCF3-006F-C84D-B276-51D34011FA91}" srcOrd="0" destOrd="0" presId="urn:microsoft.com/office/officeart/2005/8/layout/list1"/>
    <dgm:cxn modelId="{E9C37CC2-18EC-7C4D-9693-E6E03A00FC3A}" type="presParOf" srcId="{4F1FDCF3-006F-C84D-B276-51D34011FA91}" destId="{1565B6E4-8934-6C49-AF6C-998AF11B79A8}" srcOrd="0" destOrd="0" presId="urn:microsoft.com/office/officeart/2005/8/layout/list1"/>
    <dgm:cxn modelId="{04E0E36A-1629-F84E-B0CC-9B543D7029F9}" type="presParOf" srcId="{4F1FDCF3-006F-C84D-B276-51D34011FA91}" destId="{BA0326B5-0F27-314A-9FC4-EEF3E5079970}" srcOrd="1" destOrd="0" presId="urn:microsoft.com/office/officeart/2005/8/layout/list1"/>
    <dgm:cxn modelId="{FFC6CEF1-767A-E048-8B6B-E5CB44C9214C}" type="presParOf" srcId="{ACF764B0-4EDD-8440-AE68-B706EE2E947E}" destId="{96FD8B2E-A931-3642-BC21-1B2CFCC3297B}" srcOrd="1" destOrd="0" presId="urn:microsoft.com/office/officeart/2005/8/layout/list1"/>
    <dgm:cxn modelId="{DD533144-503F-FB46-8F6B-D5EA7F46E553}" type="presParOf" srcId="{ACF764B0-4EDD-8440-AE68-B706EE2E947E}" destId="{CDFA628C-325A-F141-ADAF-980968BFC15A}" srcOrd="2" destOrd="0" presId="urn:microsoft.com/office/officeart/2005/8/layout/list1"/>
    <dgm:cxn modelId="{3B1501CD-2CBD-7F4D-AD21-945FED240551}" type="presParOf" srcId="{ACF764B0-4EDD-8440-AE68-B706EE2E947E}" destId="{3246A612-2302-5A4A-B69D-3EB0AB139CF3}" srcOrd="3" destOrd="0" presId="urn:microsoft.com/office/officeart/2005/8/layout/list1"/>
    <dgm:cxn modelId="{EFB99621-E14B-4B45-8BBE-32C5A70609E9}" type="presParOf" srcId="{ACF764B0-4EDD-8440-AE68-B706EE2E947E}" destId="{DB9286D0-538D-9944-AEA8-524393EF6625}" srcOrd="4" destOrd="0" presId="urn:microsoft.com/office/officeart/2005/8/layout/list1"/>
    <dgm:cxn modelId="{74006B18-296E-7B4B-92D2-8BB632D0519C}" type="presParOf" srcId="{DB9286D0-538D-9944-AEA8-524393EF6625}" destId="{62EF29FE-D90C-9642-8C15-C02EA426F5ED}" srcOrd="0" destOrd="0" presId="urn:microsoft.com/office/officeart/2005/8/layout/list1"/>
    <dgm:cxn modelId="{90334552-9A8C-F747-95FF-4CAA756F945F}" type="presParOf" srcId="{DB9286D0-538D-9944-AEA8-524393EF6625}" destId="{0CBC4B48-C4DD-E44B-8E56-3F22701F8CF9}" srcOrd="1" destOrd="0" presId="urn:microsoft.com/office/officeart/2005/8/layout/list1"/>
    <dgm:cxn modelId="{A8809F64-C357-DC44-A9DE-8603F7B64713}" type="presParOf" srcId="{ACF764B0-4EDD-8440-AE68-B706EE2E947E}" destId="{47687736-2403-7C4C-8E8C-0FECBA518CF5}" srcOrd="5" destOrd="0" presId="urn:microsoft.com/office/officeart/2005/8/layout/list1"/>
    <dgm:cxn modelId="{8A8A50C0-9653-B24B-ADAB-9D129EEF7B55}" type="presParOf" srcId="{ACF764B0-4EDD-8440-AE68-B706EE2E947E}" destId="{999B7111-E141-DE4E-B253-03FEBA1BB1D5}" srcOrd="6" destOrd="0" presId="urn:microsoft.com/office/officeart/2005/8/layout/list1"/>
    <dgm:cxn modelId="{A67FBDFF-5727-1D48-9A75-996243FB26D5}" type="presParOf" srcId="{ACF764B0-4EDD-8440-AE68-B706EE2E947E}" destId="{E1AF63BE-D0FE-0646-98D2-DA1C3650E653}" srcOrd="7" destOrd="0" presId="urn:microsoft.com/office/officeart/2005/8/layout/list1"/>
    <dgm:cxn modelId="{A51E52D6-D4AB-CB45-AAC1-7C2179F4AF7A}" type="presParOf" srcId="{ACF764B0-4EDD-8440-AE68-B706EE2E947E}" destId="{4D6117C1-0DE3-774A-9BC3-2AB359602213}" srcOrd="8" destOrd="0" presId="urn:microsoft.com/office/officeart/2005/8/layout/list1"/>
    <dgm:cxn modelId="{70A2F79F-493C-2B45-8462-D6701D763034}" type="presParOf" srcId="{4D6117C1-0DE3-774A-9BC3-2AB359602213}" destId="{95A0924B-5E98-CE47-AB92-8C986F0CAF73}" srcOrd="0" destOrd="0" presId="urn:microsoft.com/office/officeart/2005/8/layout/list1"/>
    <dgm:cxn modelId="{224952A8-29C4-2240-A421-1EAC0E6CC584}" type="presParOf" srcId="{4D6117C1-0DE3-774A-9BC3-2AB359602213}" destId="{66E5B176-1423-C443-B833-CFEA1A7C0C9B}" srcOrd="1" destOrd="0" presId="urn:microsoft.com/office/officeart/2005/8/layout/list1"/>
    <dgm:cxn modelId="{65FA9A55-562A-164C-8D45-18A640E5A973}" type="presParOf" srcId="{ACF764B0-4EDD-8440-AE68-B706EE2E947E}" destId="{F4499EF8-036E-4441-A7F0-1E6F7146E7D3}" srcOrd="9" destOrd="0" presId="urn:microsoft.com/office/officeart/2005/8/layout/list1"/>
    <dgm:cxn modelId="{944670A6-B146-CC4F-A594-02BAEAEF7356}" type="presParOf" srcId="{ACF764B0-4EDD-8440-AE68-B706EE2E947E}" destId="{DF385D9A-3224-A94C-9ECF-C91314B3037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9D8FE3-A6D0-4508-9615-1D191042434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783180-8EA0-4193-82F1-D03AC2C2B9A5}">
      <dgm:prSet/>
      <dgm:spPr/>
      <dgm:t>
        <a:bodyPr/>
        <a:lstStyle/>
        <a:p>
          <a:r>
            <a:rPr lang="en-US"/>
            <a:t>Promote self-care</a:t>
          </a:r>
        </a:p>
      </dgm:t>
    </dgm:pt>
    <dgm:pt modelId="{4626186B-8F36-4282-857C-99D8FAE0C08F}" type="parTrans" cxnId="{842F3CD0-A4FB-4182-BB65-199B3D1BB4B4}">
      <dgm:prSet/>
      <dgm:spPr/>
      <dgm:t>
        <a:bodyPr/>
        <a:lstStyle/>
        <a:p>
          <a:endParaRPr lang="en-US"/>
        </a:p>
      </dgm:t>
    </dgm:pt>
    <dgm:pt modelId="{93134424-6ED5-40E1-B01B-5E1F72D3DF30}" type="sibTrans" cxnId="{842F3CD0-A4FB-4182-BB65-199B3D1BB4B4}">
      <dgm:prSet/>
      <dgm:spPr/>
      <dgm:t>
        <a:bodyPr/>
        <a:lstStyle/>
        <a:p>
          <a:endParaRPr lang="en-US"/>
        </a:p>
      </dgm:t>
    </dgm:pt>
    <dgm:pt modelId="{2EA70705-8641-470B-82B4-DB78753C0D85}">
      <dgm:prSet/>
      <dgm:spPr/>
      <dgm:t>
        <a:bodyPr/>
        <a:lstStyle/>
        <a:p>
          <a:r>
            <a:rPr lang="en-US"/>
            <a:t>But also… cultivate a trauma-informed workplace</a:t>
          </a:r>
        </a:p>
      </dgm:t>
    </dgm:pt>
    <dgm:pt modelId="{7B5A0DEF-6586-4FF9-BCAE-402D2A7F6550}" type="parTrans" cxnId="{D15A9BFC-7126-4E77-8D0A-05E778AB53C5}">
      <dgm:prSet/>
      <dgm:spPr/>
      <dgm:t>
        <a:bodyPr/>
        <a:lstStyle/>
        <a:p>
          <a:endParaRPr lang="en-US"/>
        </a:p>
      </dgm:t>
    </dgm:pt>
    <dgm:pt modelId="{1B808B6A-EBC1-423D-8486-B67741095795}" type="sibTrans" cxnId="{D15A9BFC-7126-4E77-8D0A-05E778AB53C5}">
      <dgm:prSet/>
      <dgm:spPr/>
      <dgm:t>
        <a:bodyPr/>
        <a:lstStyle/>
        <a:p>
          <a:endParaRPr lang="en-US"/>
        </a:p>
      </dgm:t>
    </dgm:pt>
    <dgm:pt modelId="{A3A4B74D-F13B-43FF-B2DA-7190055C3FFF}">
      <dgm:prSet/>
      <dgm:spPr/>
      <dgm:t>
        <a:bodyPr/>
        <a:lstStyle/>
        <a:p>
          <a:r>
            <a:rPr lang="en-US"/>
            <a:t>Utilize counseling or supervision to process personal reactions to students’ trauma</a:t>
          </a:r>
        </a:p>
      </dgm:t>
    </dgm:pt>
    <dgm:pt modelId="{16761FC1-46B2-40D2-B778-0D889B01C891}" type="parTrans" cxnId="{3B4346DA-526E-497F-91FE-DB6BBB537BAA}">
      <dgm:prSet/>
      <dgm:spPr/>
      <dgm:t>
        <a:bodyPr/>
        <a:lstStyle/>
        <a:p>
          <a:endParaRPr lang="en-US"/>
        </a:p>
      </dgm:t>
    </dgm:pt>
    <dgm:pt modelId="{53DB3AAE-3168-4BF0-A121-70EC08BC13FA}" type="sibTrans" cxnId="{3B4346DA-526E-497F-91FE-DB6BBB537BAA}">
      <dgm:prSet/>
      <dgm:spPr/>
      <dgm:t>
        <a:bodyPr/>
        <a:lstStyle/>
        <a:p>
          <a:endParaRPr lang="en-US"/>
        </a:p>
      </dgm:t>
    </dgm:pt>
    <dgm:pt modelId="{EECEEBF5-27AA-47ED-A277-6FE3791B0AB7}">
      <dgm:prSet/>
      <dgm:spPr/>
      <dgm:t>
        <a:bodyPr/>
        <a:lstStyle/>
        <a:p>
          <a:r>
            <a:rPr lang="en-US"/>
            <a:t>Build a support network</a:t>
          </a:r>
        </a:p>
      </dgm:t>
    </dgm:pt>
    <dgm:pt modelId="{3CB3C97A-BD6D-4016-9939-D223A5FB4ED7}" type="parTrans" cxnId="{AF6B24DB-D427-42E0-B2BA-5D0EDC5F0403}">
      <dgm:prSet/>
      <dgm:spPr/>
      <dgm:t>
        <a:bodyPr/>
        <a:lstStyle/>
        <a:p>
          <a:endParaRPr lang="en-US"/>
        </a:p>
      </dgm:t>
    </dgm:pt>
    <dgm:pt modelId="{DF6046DA-7D66-43EF-AE00-865E9FF13B4B}" type="sibTrans" cxnId="{AF6B24DB-D427-42E0-B2BA-5D0EDC5F0403}">
      <dgm:prSet/>
      <dgm:spPr/>
      <dgm:t>
        <a:bodyPr/>
        <a:lstStyle/>
        <a:p>
          <a:endParaRPr lang="en-US"/>
        </a:p>
      </dgm:t>
    </dgm:pt>
    <dgm:pt modelId="{80567822-4D7E-4A45-9836-7B5ED312F719}">
      <dgm:prSet/>
      <dgm:spPr/>
      <dgm:t>
        <a:bodyPr/>
        <a:lstStyle/>
        <a:p>
          <a:r>
            <a:rPr lang="en-US"/>
            <a:t>Prioritize professional development</a:t>
          </a:r>
        </a:p>
      </dgm:t>
    </dgm:pt>
    <dgm:pt modelId="{254F9B0A-852C-445F-B6BC-0FB8D9B40DC1}" type="parTrans" cxnId="{2BA24E2B-DBC8-4913-B27C-475418E470EB}">
      <dgm:prSet/>
      <dgm:spPr/>
      <dgm:t>
        <a:bodyPr/>
        <a:lstStyle/>
        <a:p>
          <a:endParaRPr lang="en-US"/>
        </a:p>
      </dgm:t>
    </dgm:pt>
    <dgm:pt modelId="{151FFA80-12AF-4D16-AC52-C05549A3CF63}" type="sibTrans" cxnId="{2BA24E2B-DBC8-4913-B27C-475418E470EB}">
      <dgm:prSet/>
      <dgm:spPr/>
      <dgm:t>
        <a:bodyPr/>
        <a:lstStyle/>
        <a:p>
          <a:endParaRPr lang="en-US"/>
        </a:p>
      </dgm:t>
    </dgm:pt>
    <dgm:pt modelId="{AD929607-D18F-4509-9000-1466E2927E29}" type="pres">
      <dgm:prSet presAssocID="{C09D8FE3-A6D0-4508-9615-1D191042434D}" presName="root" presStyleCnt="0">
        <dgm:presLayoutVars>
          <dgm:dir/>
          <dgm:resizeHandles val="exact"/>
        </dgm:presLayoutVars>
      </dgm:prSet>
      <dgm:spPr/>
    </dgm:pt>
    <dgm:pt modelId="{F8A5B3EB-D7FC-4BAD-986D-8E2DB4DAC456}" type="pres">
      <dgm:prSet presAssocID="{B8783180-8EA0-4193-82F1-D03AC2C2B9A5}" presName="compNode" presStyleCnt="0"/>
      <dgm:spPr/>
    </dgm:pt>
    <dgm:pt modelId="{B1EFDC01-167A-4D8E-A779-A9924C363F48}" type="pres">
      <dgm:prSet presAssocID="{B8783180-8EA0-4193-82F1-D03AC2C2B9A5}" presName="bgRect" presStyleLbl="bgShp" presStyleIdx="0" presStyleCnt="5"/>
      <dgm:spPr/>
    </dgm:pt>
    <dgm:pt modelId="{2E5BA7F0-99D9-4EF7-9CAC-EF896E9A1B1B}" type="pres">
      <dgm:prSet presAssocID="{B8783180-8EA0-4193-82F1-D03AC2C2B9A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78B92E64-1A06-48B0-8F75-3DC44ACFDF90}" type="pres">
      <dgm:prSet presAssocID="{B8783180-8EA0-4193-82F1-D03AC2C2B9A5}" presName="spaceRect" presStyleCnt="0"/>
      <dgm:spPr/>
    </dgm:pt>
    <dgm:pt modelId="{30432111-3D97-4C5F-9AE0-69B6821C34EC}" type="pres">
      <dgm:prSet presAssocID="{B8783180-8EA0-4193-82F1-D03AC2C2B9A5}" presName="parTx" presStyleLbl="revTx" presStyleIdx="0" presStyleCnt="5">
        <dgm:presLayoutVars>
          <dgm:chMax val="0"/>
          <dgm:chPref val="0"/>
        </dgm:presLayoutVars>
      </dgm:prSet>
      <dgm:spPr/>
    </dgm:pt>
    <dgm:pt modelId="{901A9CD3-C623-42B6-95A5-4AAC0DC9297B}" type="pres">
      <dgm:prSet presAssocID="{93134424-6ED5-40E1-B01B-5E1F72D3DF30}" presName="sibTrans" presStyleCnt="0"/>
      <dgm:spPr/>
    </dgm:pt>
    <dgm:pt modelId="{9949B954-3FB5-4A89-A399-C6E38D45392C}" type="pres">
      <dgm:prSet presAssocID="{2EA70705-8641-470B-82B4-DB78753C0D85}" presName="compNode" presStyleCnt="0"/>
      <dgm:spPr/>
    </dgm:pt>
    <dgm:pt modelId="{FB869763-3E97-4380-8DFE-61698C818A6C}" type="pres">
      <dgm:prSet presAssocID="{2EA70705-8641-470B-82B4-DB78753C0D85}" presName="bgRect" presStyleLbl="bgShp" presStyleIdx="1" presStyleCnt="5"/>
      <dgm:spPr/>
    </dgm:pt>
    <dgm:pt modelId="{29F8B162-349D-42E5-968F-A8C49BF7D924}" type="pres">
      <dgm:prSet presAssocID="{2EA70705-8641-470B-82B4-DB78753C0D8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E1025DA6-5F77-40EA-81A6-EAECAD04E3D5}" type="pres">
      <dgm:prSet presAssocID="{2EA70705-8641-470B-82B4-DB78753C0D85}" presName="spaceRect" presStyleCnt="0"/>
      <dgm:spPr/>
    </dgm:pt>
    <dgm:pt modelId="{4585FD0A-BF7B-4E03-94E4-F90B5009C65B}" type="pres">
      <dgm:prSet presAssocID="{2EA70705-8641-470B-82B4-DB78753C0D85}" presName="parTx" presStyleLbl="revTx" presStyleIdx="1" presStyleCnt="5">
        <dgm:presLayoutVars>
          <dgm:chMax val="0"/>
          <dgm:chPref val="0"/>
        </dgm:presLayoutVars>
      </dgm:prSet>
      <dgm:spPr/>
    </dgm:pt>
    <dgm:pt modelId="{CCDBD228-A699-4C4C-BFC3-39945A0192CC}" type="pres">
      <dgm:prSet presAssocID="{1B808B6A-EBC1-423D-8486-B67741095795}" presName="sibTrans" presStyleCnt="0"/>
      <dgm:spPr/>
    </dgm:pt>
    <dgm:pt modelId="{DAE283BB-1044-496E-BB4A-74839BF2C6AB}" type="pres">
      <dgm:prSet presAssocID="{A3A4B74D-F13B-43FF-B2DA-7190055C3FFF}" presName="compNode" presStyleCnt="0"/>
      <dgm:spPr/>
    </dgm:pt>
    <dgm:pt modelId="{B54B15AD-AA01-4BF8-BC93-25AF7AA6231A}" type="pres">
      <dgm:prSet presAssocID="{A3A4B74D-F13B-43FF-B2DA-7190055C3FFF}" presName="bgRect" presStyleLbl="bgShp" presStyleIdx="2" presStyleCnt="5"/>
      <dgm:spPr/>
    </dgm:pt>
    <dgm:pt modelId="{07D3EB93-E20B-4479-98BD-CA19C6C2FC3B}" type="pres">
      <dgm:prSet presAssocID="{A3A4B74D-F13B-43FF-B2DA-7190055C3FF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0C7259E0-09E9-4FE3-AD84-606A927B5A9A}" type="pres">
      <dgm:prSet presAssocID="{A3A4B74D-F13B-43FF-B2DA-7190055C3FFF}" presName="spaceRect" presStyleCnt="0"/>
      <dgm:spPr/>
    </dgm:pt>
    <dgm:pt modelId="{B4DBDF5E-567A-42C8-9BDC-DECC81069B94}" type="pres">
      <dgm:prSet presAssocID="{A3A4B74D-F13B-43FF-B2DA-7190055C3FFF}" presName="parTx" presStyleLbl="revTx" presStyleIdx="2" presStyleCnt="5">
        <dgm:presLayoutVars>
          <dgm:chMax val="0"/>
          <dgm:chPref val="0"/>
        </dgm:presLayoutVars>
      </dgm:prSet>
      <dgm:spPr/>
    </dgm:pt>
    <dgm:pt modelId="{8D131E36-026D-432C-9289-B67FDA1D5D03}" type="pres">
      <dgm:prSet presAssocID="{53DB3AAE-3168-4BF0-A121-70EC08BC13FA}" presName="sibTrans" presStyleCnt="0"/>
      <dgm:spPr/>
    </dgm:pt>
    <dgm:pt modelId="{903F64AF-704B-410D-BAFB-D56B45AF2E67}" type="pres">
      <dgm:prSet presAssocID="{EECEEBF5-27AA-47ED-A277-6FE3791B0AB7}" presName="compNode" presStyleCnt="0"/>
      <dgm:spPr/>
    </dgm:pt>
    <dgm:pt modelId="{DD2DC5EA-C80B-4DDD-857C-2E5CD5F71695}" type="pres">
      <dgm:prSet presAssocID="{EECEEBF5-27AA-47ED-A277-6FE3791B0AB7}" presName="bgRect" presStyleLbl="bgShp" presStyleIdx="3" presStyleCnt="5"/>
      <dgm:spPr/>
    </dgm:pt>
    <dgm:pt modelId="{9A4C8E0F-5BF6-42BB-ADCB-830819D3AE38}" type="pres">
      <dgm:prSet presAssocID="{EECEEBF5-27AA-47ED-A277-6FE3791B0AB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66FCC60-88B8-470E-B061-7A2B0B8FEE89}" type="pres">
      <dgm:prSet presAssocID="{EECEEBF5-27AA-47ED-A277-6FE3791B0AB7}" presName="spaceRect" presStyleCnt="0"/>
      <dgm:spPr/>
    </dgm:pt>
    <dgm:pt modelId="{C3F39DD3-95B2-4BE4-B93D-41F034E5A43F}" type="pres">
      <dgm:prSet presAssocID="{EECEEBF5-27AA-47ED-A277-6FE3791B0AB7}" presName="parTx" presStyleLbl="revTx" presStyleIdx="3" presStyleCnt="5">
        <dgm:presLayoutVars>
          <dgm:chMax val="0"/>
          <dgm:chPref val="0"/>
        </dgm:presLayoutVars>
      </dgm:prSet>
      <dgm:spPr/>
    </dgm:pt>
    <dgm:pt modelId="{E9047FCC-F122-4FCF-AFE2-1B77DEEC10B9}" type="pres">
      <dgm:prSet presAssocID="{DF6046DA-7D66-43EF-AE00-865E9FF13B4B}" presName="sibTrans" presStyleCnt="0"/>
      <dgm:spPr/>
    </dgm:pt>
    <dgm:pt modelId="{17691A31-7531-436A-8E0F-D4CC89A9BCD3}" type="pres">
      <dgm:prSet presAssocID="{80567822-4D7E-4A45-9836-7B5ED312F719}" presName="compNode" presStyleCnt="0"/>
      <dgm:spPr/>
    </dgm:pt>
    <dgm:pt modelId="{20F9D8A4-91A9-4A4A-9B8D-9898416C5E88}" type="pres">
      <dgm:prSet presAssocID="{80567822-4D7E-4A45-9836-7B5ED312F719}" presName="bgRect" presStyleLbl="bgShp" presStyleIdx="4" presStyleCnt="5"/>
      <dgm:spPr/>
    </dgm:pt>
    <dgm:pt modelId="{D46C9548-F8AA-4F23-9130-AB59831A0F98}" type="pres">
      <dgm:prSet presAssocID="{80567822-4D7E-4A45-9836-7B5ED312F71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9B8B4B0A-7973-4113-8153-CC2A3651106A}" type="pres">
      <dgm:prSet presAssocID="{80567822-4D7E-4A45-9836-7B5ED312F719}" presName="spaceRect" presStyleCnt="0"/>
      <dgm:spPr/>
    </dgm:pt>
    <dgm:pt modelId="{FF945C3F-9EDD-4B85-88A1-5C8966136949}" type="pres">
      <dgm:prSet presAssocID="{80567822-4D7E-4A45-9836-7B5ED312F71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29B4422-80C0-4F65-8E89-55DF6A97BFEE}" type="presOf" srcId="{2EA70705-8641-470B-82B4-DB78753C0D85}" destId="{4585FD0A-BF7B-4E03-94E4-F90B5009C65B}" srcOrd="0" destOrd="0" presId="urn:microsoft.com/office/officeart/2018/2/layout/IconVerticalSolidList"/>
    <dgm:cxn modelId="{F3279727-7EBA-42D8-8768-4D5B8CCDDE4C}" type="presOf" srcId="{C09D8FE3-A6D0-4508-9615-1D191042434D}" destId="{AD929607-D18F-4509-9000-1466E2927E29}" srcOrd="0" destOrd="0" presId="urn:microsoft.com/office/officeart/2018/2/layout/IconVerticalSolidList"/>
    <dgm:cxn modelId="{2BA24E2B-DBC8-4913-B27C-475418E470EB}" srcId="{C09D8FE3-A6D0-4508-9615-1D191042434D}" destId="{80567822-4D7E-4A45-9836-7B5ED312F719}" srcOrd="4" destOrd="0" parTransId="{254F9B0A-852C-445F-B6BC-0FB8D9B40DC1}" sibTransId="{151FFA80-12AF-4D16-AC52-C05549A3CF63}"/>
    <dgm:cxn modelId="{D3B70746-DEFB-4714-BCA1-EA918693EA65}" type="presOf" srcId="{B8783180-8EA0-4193-82F1-D03AC2C2B9A5}" destId="{30432111-3D97-4C5F-9AE0-69B6821C34EC}" srcOrd="0" destOrd="0" presId="urn:microsoft.com/office/officeart/2018/2/layout/IconVerticalSolidList"/>
    <dgm:cxn modelId="{6FD0845C-C5B2-4659-8D23-582BA03FEDF5}" type="presOf" srcId="{80567822-4D7E-4A45-9836-7B5ED312F719}" destId="{FF945C3F-9EDD-4B85-88A1-5C8966136949}" srcOrd="0" destOrd="0" presId="urn:microsoft.com/office/officeart/2018/2/layout/IconVerticalSolidList"/>
    <dgm:cxn modelId="{842F3CD0-A4FB-4182-BB65-199B3D1BB4B4}" srcId="{C09D8FE3-A6D0-4508-9615-1D191042434D}" destId="{B8783180-8EA0-4193-82F1-D03AC2C2B9A5}" srcOrd="0" destOrd="0" parTransId="{4626186B-8F36-4282-857C-99D8FAE0C08F}" sibTransId="{93134424-6ED5-40E1-B01B-5E1F72D3DF30}"/>
    <dgm:cxn modelId="{3B4346DA-526E-497F-91FE-DB6BBB537BAA}" srcId="{C09D8FE3-A6D0-4508-9615-1D191042434D}" destId="{A3A4B74D-F13B-43FF-B2DA-7190055C3FFF}" srcOrd="2" destOrd="0" parTransId="{16761FC1-46B2-40D2-B778-0D889B01C891}" sibTransId="{53DB3AAE-3168-4BF0-A121-70EC08BC13FA}"/>
    <dgm:cxn modelId="{AF6B24DB-D427-42E0-B2BA-5D0EDC5F0403}" srcId="{C09D8FE3-A6D0-4508-9615-1D191042434D}" destId="{EECEEBF5-27AA-47ED-A277-6FE3791B0AB7}" srcOrd="3" destOrd="0" parTransId="{3CB3C97A-BD6D-4016-9939-D223A5FB4ED7}" sibTransId="{DF6046DA-7D66-43EF-AE00-865E9FF13B4B}"/>
    <dgm:cxn modelId="{10216DF0-BCC0-4FDF-B86B-99B4D70B2C7F}" type="presOf" srcId="{EECEEBF5-27AA-47ED-A277-6FE3791B0AB7}" destId="{C3F39DD3-95B2-4BE4-B93D-41F034E5A43F}" srcOrd="0" destOrd="0" presId="urn:microsoft.com/office/officeart/2018/2/layout/IconVerticalSolidList"/>
    <dgm:cxn modelId="{A6B88AF1-8443-408F-9FF8-4FF77FC0BCCE}" type="presOf" srcId="{A3A4B74D-F13B-43FF-B2DA-7190055C3FFF}" destId="{B4DBDF5E-567A-42C8-9BDC-DECC81069B94}" srcOrd="0" destOrd="0" presId="urn:microsoft.com/office/officeart/2018/2/layout/IconVerticalSolidList"/>
    <dgm:cxn modelId="{D15A9BFC-7126-4E77-8D0A-05E778AB53C5}" srcId="{C09D8FE3-A6D0-4508-9615-1D191042434D}" destId="{2EA70705-8641-470B-82B4-DB78753C0D85}" srcOrd="1" destOrd="0" parTransId="{7B5A0DEF-6586-4FF9-BCAE-402D2A7F6550}" sibTransId="{1B808B6A-EBC1-423D-8486-B67741095795}"/>
    <dgm:cxn modelId="{E2EE9EF6-41BD-407D-ACC6-44FC414EDFD8}" type="presParOf" srcId="{AD929607-D18F-4509-9000-1466E2927E29}" destId="{F8A5B3EB-D7FC-4BAD-986D-8E2DB4DAC456}" srcOrd="0" destOrd="0" presId="urn:microsoft.com/office/officeart/2018/2/layout/IconVerticalSolidList"/>
    <dgm:cxn modelId="{7BC9F62A-D3FA-484A-905E-621D38A65BA9}" type="presParOf" srcId="{F8A5B3EB-D7FC-4BAD-986D-8E2DB4DAC456}" destId="{B1EFDC01-167A-4D8E-A779-A9924C363F48}" srcOrd="0" destOrd="0" presId="urn:microsoft.com/office/officeart/2018/2/layout/IconVerticalSolidList"/>
    <dgm:cxn modelId="{924D2FEF-E688-4223-8630-4D8D868E70FE}" type="presParOf" srcId="{F8A5B3EB-D7FC-4BAD-986D-8E2DB4DAC456}" destId="{2E5BA7F0-99D9-4EF7-9CAC-EF896E9A1B1B}" srcOrd="1" destOrd="0" presId="urn:microsoft.com/office/officeart/2018/2/layout/IconVerticalSolidList"/>
    <dgm:cxn modelId="{58D9E9C1-60A7-43B6-9719-4D17F507F777}" type="presParOf" srcId="{F8A5B3EB-D7FC-4BAD-986D-8E2DB4DAC456}" destId="{78B92E64-1A06-48B0-8F75-3DC44ACFDF90}" srcOrd="2" destOrd="0" presId="urn:microsoft.com/office/officeart/2018/2/layout/IconVerticalSolidList"/>
    <dgm:cxn modelId="{DC9B6AB8-B4E6-483B-943F-B8477872C273}" type="presParOf" srcId="{F8A5B3EB-D7FC-4BAD-986D-8E2DB4DAC456}" destId="{30432111-3D97-4C5F-9AE0-69B6821C34EC}" srcOrd="3" destOrd="0" presId="urn:microsoft.com/office/officeart/2018/2/layout/IconVerticalSolidList"/>
    <dgm:cxn modelId="{0C514F48-E24E-42D6-BF72-C4122807CB98}" type="presParOf" srcId="{AD929607-D18F-4509-9000-1466E2927E29}" destId="{901A9CD3-C623-42B6-95A5-4AAC0DC9297B}" srcOrd="1" destOrd="0" presId="urn:microsoft.com/office/officeart/2018/2/layout/IconVerticalSolidList"/>
    <dgm:cxn modelId="{A3DE7008-8117-475D-AF27-F4913D94AED4}" type="presParOf" srcId="{AD929607-D18F-4509-9000-1466E2927E29}" destId="{9949B954-3FB5-4A89-A399-C6E38D45392C}" srcOrd="2" destOrd="0" presId="urn:microsoft.com/office/officeart/2018/2/layout/IconVerticalSolidList"/>
    <dgm:cxn modelId="{EA8B25CE-3CF7-4F1C-B609-1F75C8861780}" type="presParOf" srcId="{9949B954-3FB5-4A89-A399-C6E38D45392C}" destId="{FB869763-3E97-4380-8DFE-61698C818A6C}" srcOrd="0" destOrd="0" presId="urn:microsoft.com/office/officeart/2018/2/layout/IconVerticalSolidList"/>
    <dgm:cxn modelId="{CDB22934-20C8-4066-9960-05584A3BC0B0}" type="presParOf" srcId="{9949B954-3FB5-4A89-A399-C6E38D45392C}" destId="{29F8B162-349D-42E5-968F-A8C49BF7D924}" srcOrd="1" destOrd="0" presId="urn:microsoft.com/office/officeart/2018/2/layout/IconVerticalSolidList"/>
    <dgm:cxn modelId="{8C86320F-9CBF-4CFD-98AD-700E1618816F}" type="presParOf" srcId="{9949B954-3FB5-4A89-A399-C6E38D45392C}" destId="{E1025DA6-5F77-40EA-81A6-EAECAD04E3D5}" srcOrd="2" destOrd="0" presId="urn:microsoft.com/office/officeart/2018/2/layout/IconVerticalSolidList"/>
    <dgm:cxn modelId="{7617E9C4-94A5-43A7-BFC2-5E42C1C3AED2}" type="presParOf" srcId="{9949B954-3FB5-4A89-A399-C6E38D45392C}" destId="{4585FD0A-BF7B-4E03-94E4-F90B5009C65B}" srcOrd="3" destOrd="0" presId="urn:microsoft.com/office/officeart/2018/2/layout/IconVerticalSolidList"/>
    <dgm:cxn modelId="{C987EED9-B73D-42FE-AE58-171FF3EE68C0}" type="presParOf" srcId="{AD929607-D18F-4509-9000-1466E2927E29}" destId="{CCDBD228-A699-4C4C-BFC3-39945A0192CC}" srcOrd="3" destOrd="0" presId="urn:microsoft.com/office/officeart/2018/2/layout/IconVerticalSolidList"/>
    <dgm:cxn modelId="{A9A7D821-6459-4294-BF1F-294E58C82570}" type="presParOf" srcId="{AD929607-D18F-4509-9000-1466E2927E29}" destId="{DAE283BB-1044-496E-BB4A-74839BF2C6AB}" srcOrd="4" destOrd="0" presId="urn:microsoft.com/office/officeart/2018/2/layout/IconVerticalSolidList"/>
    <dgm:cxn modelId="{B1C3B520-A525-46EB-929F-C4CBB4C075E9}" type="presParOf" srcId="{DAE283BB-1044-496E-BB4A-74839BF2C6AB}" destId="{B54B15AD-AA01-4BF8-BC93-25AF7AA6231A}" srcOrd="0" destOrd="0" presId="urn:microsoft.com/office/officeart/2018/2/layout/IconVerticalSolidList"/>
    <dgm:cxn modelId="{229ACF6B-69FB-4BC5-BC3C-69C73BE32128}" type="presParOf" srcId="{DAE283BB-1044-496E-BB4A-74839BF2C6AB}" destId="{07D3EB93-E20B-4479-98BD-CA19C6C2FC3B}" srcOrd="1" destOrd="0" presId="urn:microsoft.com/office/officeart/2018/2/layout/IconVerticalSolidList"/>
    <dgm:cxn modelId="{A330F405-7268-4FCA-96AF-962CB13C15F4}" type="presParOf" srcId="{DAE283BB-1044-496E-BB4A-74839BF2C6AB}" destId="{0C7259E0-09E9-4FE3-AD84-606A927B5A9A}" srcOrd="2" destOrd="0" presId="urn:microsoft.com/office/officeart/2018/2/layout/IconVerticalSolidList"/>
    <dgm:cxn modelId="{F5214774-0BA8-4817-9383-984FF1EB3D9A}" type="presParOf" srcId="{DAE283BB-1044-496E-BB4A-74839BF2C6AB}" destId="{B4DBDF5E-567A-42C8-9BDC-DECC81069B94}" srcOrd="3" destOrd="0" presId="urn:microsoft.com/office/officeart/2018/2/layout/IconVerticalSolidList"/>
    <dgm:cxn modelId="{F3B05FB0-C863-4686-93AD-5E3DD92B8142}" type="presParOf" srcId="{AD929607-D18F-4509-9000-1466E2927E29}" destId="{8D131E36-026D-432C-9289-B67FDA1D5D03}" srcOrd="5" destOrd="0" presId="urn:microsoft.com/office/officeart/2018/2/layout/IconVerticalSolidList"/>
    <dgm:cxn modelId="{55965FC5-E3DC-4E4C-8D40-E2D24BE9430D}" type="presParOf" srcId="{AD929607-D18F-4509-9000-1466E2927E29}" destId="{903F64AF-704B-410D-BAFB-D56B45AF2E67}" srcOrd="6" destOrd="0" presId="urn:microsoft.com/office/officeart/2018/2/layout/IconVerticalSolidList"/>
    <dgm:cxn modelId="{78E0BFD0-9D30-4300-A26B-4853697E1E12}" type="presParOf" srcId="{903F64AF-704B-410D-BAFB-D56B45AF2E67}" destId="{DD2DC5EA-C80B-4DDD-857C-2E5CD5F71695}" srcOrd="0" destOrd="0" presId="urn:microsoft.com/office/officeart/2018/2/layout/IconVerticalSolidList"/>
    <dgm:cxn modelId="{9C3FCF98-E813-4E8E-94E2-A86CCDD4C184}" type="presParOf" srcId="{903F64AF-704B-410D-BAFB-D56B45AF2E67}" destId="{9A4C8E0F-5BF6-42BB-ADCB-830819D3AE38}" srcOrd="1" destOrd="0" presId="urn:microsoft.com/office/officeart/2018/2/layout/IconVerticalSolidList"/>
    <dgm:cxn modelId="{35D5E340-0705-464A-86A1-5C0A70D8C27D}" type="presParOf" srcId="{903F64AF-704B-410D-BAFB-D56B45AF2E67}" destId="{766FCC60-88B8-470E-B061-7A2B0B8FEE89}" srcOrd="2" destOrd="0" presId="urn:microsoft.com/office/officeart/2018/2/layout/IconVerticalSolidList"/>
    <dgm:cxn modelId="{3C670996-A586-4CB0-B403-A7250BC09C4A}" type="presParOf" srcId="{903F64AF-704B-410D-BAFB-D56B45AF2E67}" destId="{C3F39DD3-95B2-4BE4-B93D-41F034E5A43F}" srcOrd="3" destOrd="0" presId="urn:microsoft.com/office/officeart/2018/2/layout/IconVerticalSolidList"/>
    <dgm:cxn modelId="{7536A40F-C36E-4891-9E83-CAC89E31276D}" type="presParOf" srcId="{AD929607-D18F-4509-9000-1466E2927E29}" destId="{E9047FCC-F122-4FCF-AFE2-1B77DEEC10B9}" srcOrd="7" destOrd="0" presId="urn:microsoft.com/office/officeart/2018/2/layout/IconVerticalSolidList"/>
    <dgm:cxn modelId="{FE10DC09-1049-457C-97CB-9018B748467F}" type="presParOf" srcId="{AD929607-D18F-4509-9000-1466E2927E29}" destId="{17691A31-7531-436A-8E0F-D4CC89A9BCD3}" srcOrd="8" destOrd="0" presId="urn:microsoft.com/office/officeart/2018/2/layout/IconVerticalSolidList"/>
    <dgm:cxn modelId="{33CFD2A3-BDD3-4F18-B327-871292D505E4}" type="presParOf" srcId="{17691A31-7531-436A-8E0F-D4CC89A9BCD3}" destId="{20F9D8A4-91A9-4A4A-9B8D-9898416C5E88}" srcOrd="0" destOrd="0" presId="urn:microsoft.com/office/officeart/2018/2/layout/IconVerticalSolidList"/>
    <dgm:cxn modelId="{96DD6265-76AE-447D-A4A3-A8E3AD426250}" type="presParOf" srcId="{17691A31-7531-436A-8E0F-D4CC89A9BCD3}" destId="{D46C9548-F8AA-4F23-9130-AB59831A0F98}" srcOrd="1" destOrd="0" presId="urn:microsoft.com/office/officeart/2018/2/layout/IconVerticalSolidList"/>
    <dgm:cxn modelId="{543E6A40-476D-47FB-B9F2-66FC32487D3B}" type="presParOf" srcId="{17691A31-7531-436A-8E0F-D4CC89A9BCD3}" destId="{9B8B4B0A-7973-4113-8153-CC2A3651106A}" srcOrd="2" destOrd="0" presId="urn:microsoft.com/office/officeart/2018/2/layout/IconVerticalSolidList"/>
    <dgm:cxn modelId="{1B9F6FD7-D8EF-42E3-8749-4D86DD00B5D1}" type="presParOf" srcId="{17691A31-7531-436A-8E0F-D4CC89A9BCD3}" destId="{FF945C3F-9EDD-4B85-88A1-5C896613694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17E5F-3622-554E-A693-B6849F760EF2}">
      <dsp:nvSpPr>
        <dsp:cNvPr id="0" name=""/>
        <dsp:cNvSpPr/>
      </dsp:nvSpPr>
      <dsp:spPr>
        <a:xfrm rot="5400000">
          <a:off x="4896714" y="-1997303"/>
          <a:ext cx="782637" cy="49769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Realize the widespread prevalence and impact of trauma.</a:t>
          </a:r>
        </a:p>
      </dsp:txBody>
      <dsp:txXfrm rot="-5400000">
        <a:off x="2799547" y="138069"/>
        <a:ext cx="4938767" cy="706227"/>
      </dsp:txXfrm>
    </dsp:sp>
    <dsp:sp modelId="{41035CEB-8D7A-DC46-A9F7-78A8974DDBAB}">
      <dsp:nvSpPr>
        <dsp:cNvPr id="0" name=""/>
        <dsp:cNvSpPr/>
      </dsp:nvSpPr>
      <dsp:spPr>
        <a:xfrm>
          <a:off x="0" y="2033"/>
          <a:ext cx="2799546" cy="978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Realize</a:t>
          </a:r>
        </a:p>
      </dsp:txBody>
      <dsp:txXfrm>
        <a:off x="47756" y="49789"/>
        <a:ext cx="2704034" cy="882784"/>
      </dsp:txXfrm>
    </dsp:sp>
    <dsp:sp modelId="{8B5BC45D-FB43-6B4E-8083-EB5FD04AA3E0}">
      <dsp:nvSpPr>
        <dsp:cNvPr id="0" name=""/>
        <dsp:cNvSpPr/>
      </dsp:nvSpPr>
      <dsp:spPr>
        <a:xfrm rot="5400000">
          <a:off x="4896714" y="-970091"/>
          <a:ext cx="782637" cy="49769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Recognize signs of trauma and the need for learning supports.</a:t>
          </a:r>
        </a:p>
      </dsp:txBody>
      <dsp:txXfrm rot="-5400000">
        <a:off x="2799547" y="1165281"/>
        <a:ext cx="4938767" cy="706227"/>
      </dsp:txXfrm>
    </dsp:sp>
    <dsp:sp modelId="{8B488E50-EED0-534A-972D-DD76856FEC2F}">
      <dsp:nvSpPr>
        <dsp:cNvPr id="0" name=""/>
        <dsp:cNvSpPr/>
      </dsp:nvSpPr>
      <dsp:spPr>
        <a:xfrm>
          <a:off x="0" y="1029245"/>
          <a:ext cx="2799546" cy="978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Recognize</a:t>
          </a:r>
        </a:p>
      </dsp:txBody>
      <dsp:txXfrm>
        <a:off x="47756" y="1077001"/>
        <a:ext cx="2704034" cy="882784"/>
      </dsp:txXfrm>
    </dsp:sp>
    <dsp:sp modelId="{5E29CAF6-F83D-1F4B-98B5-40ED6EC2D236}">
      <dsp:nvSpPr>
        <dsp:cNvPr id="0" name=""/>
        <dsp:cNvSpPr/>
      </dsp:nvSpPr>
      <dsp:spPr>
        <a:xfrm rot="5400000">
          <a:off x="4896714" y="57119"/>
          <a:ext cx="782637" cy="49769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Respond to trauma with developmentally appropriate support to enhance student success.</a:t>
          </a:r>
        </a:p>
      </dsp:txBody>
      <dsp:txXfrm rot="-5400000">
        <a:off x="2799547" y="2192492"/>
        <a:ext cx="4938767" cy="706227"/>
      </dsp:txXfrm>
    </dsp:sp>
    <dsp:sp modelId="{4227D353-0A70-7544-9ADC-1A7960F652CB}">
      <dsp:nvSpPr>
        <dsp:cNvPr id="0" name=""/>
        <dsp:cNvSpPr/>
      </dsp:nvSpPr>
      <dsp:spPr>
        <a:xfrm>
          <a:off x="0" y="2056457"/>
          <a:ext cx="2799546" cy="978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Respond</a:t>
          </a:r>
        </a:p>
      </dsp:txBody>
      <dsp:txXfrm>
        <a:off x="47756" y="2104213"/>
        <a:ext cx="2704034" cy="882784"/>
      </dsp:txXfrm>
    </dsp:sp>
    <dsp:sp modelId="{670545F3-8C4B-C14F-A5B2-D55CC117291E}">
      <dsp:nvSpPr>
        <dsp:cNvPr id="0" name=""/>
        <dsp:cNvSpPr/>
      </dsp:nvSpPr>
      <dsp:spPr>
        <a:xfrm rot="5400000">
          <a:off x="4896714" y="1084331"/>
          <a:ext cx="782637" cy="49769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Resist </a:t>
          </a:r>
          <a:r>
            <a:rPr lang="en-US" sz="1600" kern="1200" dirty="0" err="1"/>
            <a:t>retraumatization</a:t>
          </a:r>
          <a:r>
            <a:rPr lang="en-US" sz="1600" kern="1200" dirty="0"/>
            <a:t> by integrating principles of trauma-informed care into practices and responding to student and staff needs for self-care.</a:t>
          </a:r>
        </a:p>
      </dsp:txBody>
      <dsp:txXfrm rot="-5400000">
        <a:off x="2799547" y="3219704"/>
        <a:ext cx="4938767" cy="706227"/>
      </dsp:txXfrm>
    </dsp:sp>
    <dsp:sp modelId="{21160FD4-EE8A-A845-B7EF-3D00E310D54B}">
      <dsp:nvSpPr>
        <dsp:cNvPr id="0" name=""/>
        <dsp:cNvSpPr/>
      </dsp:nvSpPr>
      <dsp:spPr>
        <a:xfrm>
          <a:off x="0" y="3083669"/>
          <a:ext cx="2799546" cy="978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Resist</a:t>
          </a:r>
        </a:p>
      </dsp:txBody>
      <dsp:txXfrm>
        <a:off x="47756" y="3131425"/>
        <a:ext cx="2704034" cy="882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A628C-325A-F141-ADAF-980968BFC15A}">
      <dsp:nvSpPr>
        <dsp:cNvPr id="0" name=""/>
        <dsp:cNvSpPr/>
      </dsp:nvSpPr>
      <dsp:spPr>
        <a:xfrm>
          <a:off x="0" y="356435"/>
          <a:ext cx="7030720" cy="604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326B5-0F27-314A-9FC4-EEF3E5079970}">
      <dsp:nvSpPr>
        <dsp:cNvPr id="0" name=""/>
        <dsp:cNvSpPr/>
      </dsp:nvSpPr>
      <dsp:spPr>
        <a:xfrm>
          <a:off x="1103387" y="12354"/>
          <a:ext cx="4921504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021" tIns="0" rIns="186021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They affirm cultural identities.</a:t>
          </a:r>
        </a:p>
      </dsp:txBody>
      <dsp:txXfrm>
        <a:off x="1137972" y="46939"/>
        <a:ext cx="4852334" cy="639310"/>
      </dsp:txXfrm>
    </dsp:sp>
    <dsp:sp modelId="{999B7111-E141-DE4E-B253-03FEBA1BB1D5}">
      <dsp:nvSpPr>
        <dsp:cNvPr id="0" name=""/>
        <dsp:cNvSpPr/>
      </dsp:nvSpPr>
      <dsp:spPr>
        <a:xfrm>
          <a:off x="0" y="1445075"/>
          <a:ext cx="7030720" cy="604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C4B48-C4DD-E44B-8E56-3F22701F8CF9}">
      <dsp:nvSpPr>
        <dsp:cNvPr id="0" name=""/>
        <dsp:cNvSpPr/>
      </dsp:nvSpPr>
      <dsp:spPr>
        <a:xfrm>
          <a:off x="1103387" y="1090835"/>
          <a:ext cx="4921504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021" tIns="0" rIns="186021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They address systemic barriers.</a:t>
          </a:r>
        </a:p>
      </dsp:txBody>
      <dsp:txXfrm>
        <a:off x="1137972" y="1125420"/>
        <a:ext cx="4852334" cy="639310"/>
      </dsp:txXfrm>
    </dsp:sp>
    <dsp:sp modelId="{DF385D9A-3224-A94C-9ECF-C91314B3037E}">
      <dsp:nvSpPr>
        <dsp:cNvPr id="0" name=""/>
        <dsp:cNvSpPr/>
      </dsp:nvSpPr>
      <dsp:spPr>
        <a:xfrm>
          <a:off x="0" y="2533715"/>
          <a:ext cx="7030720" cy="604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5B176-1423-C443-B833-CFEA1A7C0C9B}">
      <dsp:nvSpPr>
        <dsp:cNvPr id="0" name=""/>
        <dsp:cNvSpPr/>
      </dsp:nvSpPr>
      <dsp:spPr>
        <a:xfrm>
          <a:off x="1093199" y="2179475"/>
          <a:ext cx="4921504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021" tIns="0" rIns="186021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They celebrate resilience.</a:t>
          </a:r>
        </a:p>
      </dsp:txBody>
      <dsp:txXfrm>
        <a:off x="1127784" y="2214060"/>
        <a:ext cx="4852334" cy="63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FDC01-167A-4D8E-A779-A9924C363F48}">
      <dsp:nvSpPr>
        <dsp:cNvPr id="0" name=""/>
        <dsp:cNvSpPr/>
      </dsp:nvSpPr>
      <dsp:spPr>
        <a:xfrm>
          <a:off x="0" y="2550"/>
          <a:ext cx="8520600" cy="5432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BA7F0-99D9-4EF7-9CAC-EF896E9A1B1B}">
      <dsp:nvSpPr>
        <dsp:cNvPr id="0" name=""/>
        <dsp:cNvSpPr/>
      </dsp:nvSpPr>
      <dsp:spPr>
        <a:xfrm>
          <a:off x="164323" y="124774"/>
          <a:ext cx="298769" cy="2987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32111-3D97-4C5F-9AE0-69B6821C34EC}">
      <dsp:nvSpPr>
        <dsp:cNvPr id="0" name=""/>
        <dsp:cNvSpPr/>
      </dsp:nvSpPr>
      <dsp:spPr>
        <a:xfrm>
          <a:off x="627416" y="2550"/>
          <a:ext cx="7893183" cy="543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91" tIns="57491" rIns="57491" bIns="5749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Promote self-care</a:t>
          </a:r>
        </a:p>
      </dsp:txBody>
      <dsp:txXfrm>
        <a:off x="627416" y="2550"/>
        <a:ext cx="7893183" cy="543217"/>
      </dsp:txXfrm>
    </dsp:sp>
    <dsp:sp modelId="{FB869763-3E97-4380-8DFE-61698C818A6C}">
      <dsp:nvSpPr>
        <dsp:cNvPr id="0" name=""/>
        <dsp:cNvSpPr/>
      </dsp:nvSpPr>
      <dsp:spPr>
        <a:xfrm>
          <a:off x="0" y="681572"/>
          <a:ext cx="8520600" cy="5432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F8B162-349D-42E5-968F-A8C49BF7D924}">
      <dsp:nvSpPr>
        <dsp:cNvPr id="0" name=""/>
        <dsp:cNvSpPr/>
      </dsp:nvSpPr>
      <dsp:spPr>
        <a:xfrm>
          <a:off x="164323" y="803796"/>
          <a:ext cx="298769" cy="2987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5FD0A-BF7B-4E03-94E4-F90B5009C65B}">
      <dsp:nvSpPr>
        <dsp:cNvPr id="0" name=""/>
        <dsp:cNvSpPr/>
      </dsp:nvSpPr>
      <dsp:spPr>
        <a:xfrm>
          <a:off x="627416" y="681572"/>
          <a:ext cx="7893183" cy="543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91" tIns="57491" rIns="57491" bIns="5749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But also… cultivate a trauma-informed workplace</a:t>
          </a:r>
        </a:p>
      </dsp:txBody>
      <dsp:txXfrm>
        <a:off x="627416" y="681572"/>
        <a:ext cx="7893183" cy="543217"/>
      </dsp:txXfrm>
    </dsp:sp>
    <dsp:sp modelId="{B54B15AD-AA01-4BF8-BC93-25AF7AA6231A}">
      <dsp:nvSpPr>
        <dsp:cNvPr id="0" name=""/>
        <dsp:cNvSpPr/>
      </dsp:nvSpPr>
      <dsp:spPr>
        <a:xfrm>
          <a:off x="0" y="1360595"/>
          <a:ext cx="8520600" cy="5432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3EB93-E20B-4479-98BD-CA19C6C2FC3B}">
      <dsp:nvSpPr>
        <dsp:cNvPr id="0" name=""/>
        <dsp:cNvSpPr/>
      </dsp:nvSpPr>
      <dsp:spPr>
        <a:xfrm>
          <a:off x="164323" y="1482819"/>
          <a:ext cx="298769" cy="2987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BDF5E-567A-42C8-9BDC-DECC81069B94}">
      <dsp:nvSpPr>
        <dsp:cNvPr id="0" name=""/>
        <dsp:cNvSpPr/>
      </dsp:nvSpPr>
      <dsp:spPr>
        <a:xfrm>
          <a:off x="627416" y="1360595"/>
          <a:ext cx="7893183" cy="543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91" tIns="57491" rIns="57491" bIns="5749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Utilize counseling or supervision to process personal reactions to students’ trauma</a:t>
          </a:r>
        </a:p>
      </dsp:txBody>
      <dsp:txXfrm>
        <a:off x="627416" y="1360595"/>
        <a:ext cx="7893183" cy="543217"/>
      </dsp:txXfrm>
    </dsp:sp>
    <dsp:sp modelId="{DD2DC5EA-C80B-4DDD-857C-2E5CD5F71695}">
      <dsp:nvSpPr>
        <dsp:cNvPr id="0" name=""/>
        <dsp:cNvSpPr/>
      </dsp:nvSpPr>
      <dsp:spPr>
        <a:xfrm>
          <a:off x="0" y="2039617"/>
          <a:ext cx="8520600" cy="5432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C8E0F-5BF6-42BB-ADCB-830819D3AE38}">
      <dsp:nvSpPr>
        <dsp:cNvPr id="0" name=""/>
        <dsp:cNvSpPr/>
      </dsp:nvSpPr>
      <dsp:spPr>
        <a:xfrm>
          <a:off x="164323" y="2161841"/>
          <a:ext cx="298769" cy="2987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39DD3-95B2-4BE4-B93D-41F034E5A43F}">
      <dsp:nvSpPr>
        <dsp:cNvPr id="0" name=""/>
        <dsp:cNvSpPr/>
      </dsp:nvSpPr>
      <dsp:spPr>
        <a:xfrm>
          <a:off x="627416" y="2039617"/>
          <a:ext cx="7893183" cy="543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91" tIns="57491" rIns="57491" bIns="5749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Build a support network</a:t>
          </a:r>
        </a:p>
      </dsp:txBody>
      <dsp:txXfrm>
        <a:off x="627416" y="2039617"/>
        <a:ext cx="7893183" cy="543217"/>
      </dsp:txXfrm>
    </dsp:sp>
    <dsp:sp modelId="{20F9D8A4-91A9-4A4A-9B8D-9898416C5E88}">
      <dsp:nvSpPr>
        <dsp:cNvPr id="0" name=""/>
        <dsp:cNvSpPr/>
      </dsp:nvSpPr>
      <dsp:spPr>
        <a:xfrm>
          <a:off x="0" y="2718639"/>
          <a:ext cx="8520600" cy="5432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C9548-F8AA-4F23-9130-AB59831A0F98}">
      <dsp:nvSpPr>
        <dsp:cNvPr id="0" name=""/>
        <dsp:cNvSpPr/>
      </dsp:nvSpPr>
      <dsp:spPr>
        <a:xfrm>
          <a:off x="164323" y="2840863"/>
          <a:ext cx="298769" cy="29876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945C3F-9EDD-4B85-88A1-5C8966136949}">
      <dsp:nvSpPr>
        <dsp:cNvPr id="0" name=""/>
        <dsp:cNvSpPr/>
      </dsp:nvSpPr>
      <dsp:spPr>
        <a:xfrm>
          <a:off x="627416" y="2718639"/>
          <a:ext cx="7893183" cy="543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91" tIns="57491" rIns="57491" bIns="5749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Prioritize professional development</a:t>
          </a:r>
        </a:p>
      </dsp:txBody>
      <dsp:txXfrm>
        <a:off x="627416" y="2718639"/>
        <a:ext cx="7893183" cy="543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120D0-7932-8E0A-96DD-F0F89D590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4F7857-FFA7-CDE4-07AA-D5D2CA53E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0E0E58-9B7F-167F-096E-FB2CF2583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953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F00C5032-7E57-0A86-342C-43AFED826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>
            <a:extLst>
              <a:ext uri="{FF2B5EF4-FFF2-40B4-BE49-F238E27FC236}">
                <a16:creationId xmlns:a16="http://schemas.microsoft.com/office/drawing/2014/main" id="{E8CFE1F0-60CD-A2E4-CB4A-B927775E0F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>
            <a:extLst>
              <a:ext uri="{FF2B5EF4-FFF2-40B4-BE49-F238E27FC236}">
                <a16:creationId xmlns:a16="http://schemas.microsoft.com/office/drawing/2014/main" id="{A192E322-A3E1-A82C-6575-84A64E59D9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0164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88D69-A08F-BAAB-2034-F2FC09902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D2190C-2103-EEAF-2303-2C269D49C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7482FF-FEE1-2959-566D-CEF3C6D63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82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6DDD49FF-65A8-15D5-B696-C6BE9A9A8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>
            <a:extLst>
              <a:ext uri="{FF2B5EF4-FFF2-40B4-BE49-F238E27FC236}">
                <a16:creationId xmlns:a16="http://schemas.microsoft.com/office/drawing/2014/main" id="{C9E7250A-6C49-A0DC-0761-CD427BE20A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>
            <a:extLst>
              <a:ext uri="{FF2B5EF4-FFF2-40B4-BE49-F238E27FC236}">
                <a16:creationId xmlns:a16="http://schemas.microsoft.com/office/drawing/2014/main" id="{319CAA31-2025-5B7E-7D72-9246929E8D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0297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A1865-85B2-E3AD-F617-97D3E07B5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F7F47-3DE0-CEF7-216C-3501F869C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C5D0D7-8871-F8B5-7F1E-BFFCF0B2A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78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7DF3A-5D1F-B80E-8FE7-DCFBB4044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E87DA4-6684-F8DF-FE40-90F80480F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326E97-E298-8AED-C08C-FF03E3A0F1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50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33A74FEC-5844-EAAA-A3DC-50A4A3CBD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>
            <a:extLst>
              <a:ext uri="{FF2B5EF4-FFF2-40B4-BE49-F238E27FC236}">
                <a16:creationId xmlns:a16="http://schemas.microsoft.com/office/drawing/2014/main" id="{3F8D8A52-0501-A644-BE79-95A6FCAE5B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>
            <a:extLst>
              <a:ext uri="{FF2B5EF4-FFF2-40B4-BE49-F238E27FC236}">
                <a16:creationId xmlns:a16="http://schemas.microsoft.com/office/drawing/2014/main" id="{6098BAF5-BDF9-9A8E-4093-5464FC87AA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0407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B7E8D-4E0C-3F6F-456B-75B05B45D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27018B-A80B-F96C-89D8-EFD4DB49C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4C2DC2-AD84-D1BB-5251-3D5EC1E86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53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C222D-706E-417D-B616-685F49391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388082-B223-0ADC-6048-CCBF7E99F5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C5C586-932E-0FC8-586A-876492193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7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E5D61-69F3-430A-6C93-996BE9A8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CFE5A0-C000-E46E-057E-B8ABCCB50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002EF4-9C73-B52E-88C7-E0E68141B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954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770A2970-72DB-232E-6164-3266FF907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>
            <a:extLst>
              <a:ext uri="{FF2B5EF4-FFF2-40B4-BE49-F238E27FC236}">
                <a16:creationId xmlns:a16="http://schemas.microsoft.com/office/drawing/2014/main" id="{82486E57-16EE-03F2-95C2-7D46A80EF7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>
            <a:extLst>
              <a:ext uri="{FF2B5EF4-FFF2-40B4-BE49-F238E27FC236}">
                <a16:creationId xmlns:a16="http://schemas.microsoft.com/office/drawing/2014/main" id="{630AD71C-52F4-F88F-211E-F618B97EE3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350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FBA52-E7EB-15B7-BE16-66D1956BE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35BFA9-0067-6301-BE18-536A8121D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15D61-E8F7-4FA2-FAF7-13866FFCA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542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B006A-1B39-FD4E-BDB8-7EE991B82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74D49-618B-A5F1-7489-4C8C12FE9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6E55E-6F03-C184-8B7D-DF6A0391E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430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7CCD9-5546-2774-E9BF-3D3CACD54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35CF3F-F04F-19F1-2ED1-8F62FB331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CED284-5105-259F-EA5A-5E6CFF100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75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BE823-2577-E7FA-7215-FECE8427E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6CBC10-C414-3C51-F842-F0CBD20F8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E5399E-4E4D-DEC7-7887-8BEE63831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185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18664-1A46-34BC-999B-8A0DDF388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489DC1-6B3F-C77F-9734-06D2896AE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F517D6-E8C1-F0CF-7DE5-CDA515634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63439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51064-7FDE-9DEC-75C8-E224D14CD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6D84C-76D6-5DF2-5F6C-601258ADCC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551EC9-48BD-4957-AFFD-700954734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824645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9F5D1-2E45-F874-7A62-AFD3095F1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6589C0-A45E-702B-387A-ED1151167F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67C40E-7C47-DCF8-093A-8E6F80B02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75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CE8ED-AD7C-3355-3602-C57B229B6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98CF6C-AF6F-127C-4EE7-147B7C3EA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E8569F-9A42-9E3A-2AD8-8E9835BF1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887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79D37-C439-500C-FC66-CA4398CB1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995E48-1569-FDA9-D791-07AE075C3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EA8482-A3AF-5486-A763-72C161074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978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0D305-E89B-A0C7-6044-E9BD3240B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123AA-917D-FE6B-0713-AF50E85A0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CC657E-540D-311D-19FD-D9B384DED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025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BCFDA8B8-8351-6D70-FE93-324175C80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>
            <a:extLst>
              <a:ext uri="{FF2B5EF4-FFF2-40B4-BE49-F238E27FC236}">
                <a16:creationId xmlns:a16="http://schemas.microsoft.com/office/drawing/2014/main" id="{20BEAF63-60BA-A237-D01A-5B94D2BF43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>
            <a:extLst>
              <a:ext uri="{FF2B5EF4-FFF2-40B4-BE49-F238E27FC236}">
                <a16:creationId xmlns:a16="http://schemas.microsoft.com/office/drawing/2014/main" id="{0326889E-C963-D211-5B37-33FC81303A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lang="en-US" b="0" i="0" dirty="0">
              <a:solidFill>
                <a:srgbClr val="424242"/>
              </a:solidFill>
              <a:effectLst/>
              <a:latin typeface="Segoe UI" panose="020B05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7955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CDD31-7EF4-9943-1176-AAC921A6F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0A73EB-B23C-DB3E-8EF6-186620644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92C9D-A74E-BF00-5021-FB660FD9A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606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EF550-FE60-BF62-F284-19AFE3B16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1DF996-9E24-A6CB-EBD9-27BB84C843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79CDF0-7F33-9FB4-5B2C-7B26BF83E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97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030FF-93B5-638D-9286-A9D0A70DF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8F4424-0524-381C-0578-3B7CA2B4A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950FDD-9D2A-B5D1-38A3-DE67B3E40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1132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FDAA4-CD80-1702-0079-78292A47D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E303C9-EA6C-6F5E-2020-2F464674A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D98EF0-B362-4B56-74C0-63FB2710F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125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A48C3-0A32-5139-1563-0E8770723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4EBD5D-D988-FBE7-577A-B029FB92BB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02FFA-BD73-4431-47FA-E9FD26064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2218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3B191-B27F-FAB9-2CEA-182B08A6D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E56A36-DECC-2B2B-53E1-380CDE121A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43D9FE-4C69-8E79-689C-4D0B98A13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0593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2B457-261B-7627-E96E-591CB76DD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8A225C-2CD1-94D8-9272-4C45DB1E7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3B284D-413C-675C-C707-5D250C053D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1177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7B392-06E3-A177-1CB1-A7C7DFA63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F79D9C-CB33-D93C-A1C1-60F4613403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08653-9764-6161-6067-42A5C2C9B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63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2B08086A-139B-4A56-B0E9-96FE29ED8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>
            <a:extLst>
              <a:ext uri="{FF2B5EF4-FFF2-40B4-BE49-F238E27FC236}">
                <a16:creationId xmlns:a16="http://schemas.microsoft.com/office/drawing/2014/main" id="{1232029C-3D7F-854B-BCFB-72503ED1E3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>
            <a:extLst>
              <a:ext uri="{FF2B5EF4-FFF2-40B4-BE49-F238E27FC236}">
                <a16:creationId xmlns:a16="http://schemas.microsoft.com/office/drawing/2014/main" id="{7061CF16-7B6F-FABB-FD1C-C4667FD1E4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7421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D3935ABA-F1D5-8711-3CB2-C04B6329C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>
            <a:extLst>
              <a:ext uri="{FF2B5EF4-FFF2-40B4-BE49-F238E27FC236}">
                <a16:creationId xmlns:a16="http://schemas.microsoft.com/office/drawing/2014/main" id="{0E706512-6983-5AF0-1CD3-CF1B06E790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>
            <a:extLst>
              <a:ext uri="{FF2B5EF4-FFF2-40B4-BE49-F238E27FC236}">
                <a16:creationId xmlns:a16="http://schemas.microsoft.com/office/drawing/2014/main" id="{71C595F8-EF7B-CCAF-0FDC-93287EF05D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algn="ctr"/>
            <a:endParaRPr lang="en-US" sz="1800" b="0" i="0" dirty="0">
              <a:solidFill>
                <a:srgbClr val="424242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293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8CD9708F-7431-A6EA-6BC1-EB2D61BB4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>
            <a:extLst>
              <a:ext uri="{FF2B5EF4-FFF2-40B4-BE49-F238E27FC236}">
                <a16:creationId xmlns:a16="http://schemas.microsoft.com/office/drawing/2014/main" id="{1FDFFCEC-C2EF-5AF8-CC63-F12802B960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>
            <a:extLst>
              <a:ext uri="{FF2B5EF4-FFF2-40B4-BE49-F238E27FC236}">
                <a16:creationId xmlns:a16="http://schemas.microsoft.com/office/drawing/2014/main" id="{480278E9-2504-03BE-7D2C-4608D1A4D4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algn="l"/>
            <a:endParaRPr lang="en-US" sz="1800" b="0" i="0" dirty="0">
              <a:solidFill>
                <a:srgbClr val="424242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962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C23D4C19-4EC4-DF17-E8C4-8CF5E0C8D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>
            <a:extLst>
              <a:ext uri="{FF2B5EF4-FFF2-40B4-BE49-F238E27FC236}">
                <a16:creationId xmlns:a16="http://schemas.microsoft.com/office/drawing/2014/main" id="{F6DC4DF6-F332-36E2-50AF-A6224DB317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>
            <a:extLst>
              <a:ext uri="{FF2B5EF4-FFF2-40B4-BE49-F238E27FC236}">
                <a16:creationId xmlns:a16="http://schemas.microsoft.com/office/drawing/2014/main" id="{BA5EB628-77BD-C221-8289-9A06167C52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algn="l"/>
            <a:endParaRPr lang="en-US" sz="1800" b="0" i="0" dirty="0">
              <a:solidFill>
                <a:srgbClr val="424242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507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368FA942-A531-740D-C3E6-2074365D7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>
            <a:extLst>
              <a:ext uri="{FF2B5EF4-FFF2-40B4-BE49-F238E27FC236}">
                <a16:creationId xmlns:a16="http://schemas.microsoft.com/office/drawing/2014/main" id="{97CDA888-76C2-2D71-5EEA-455417A27D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>
            <a:extLst>
              <a:ext uri="{FF2B5EF4-FFF2-40B4-BE49-F238E27FC236}">
                <a16:creationId xmlns:a16="http://schemas.microsoft.com/office/drawing/2014/main" id="{6377C5F0-F8F3-16C8-4AC0-52DF8689D7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algn="l"/>
            <a:endParaRPr lang="en-US" sz="1800" b="0" i="0" dirty="0">
              <a:solidFill>
                <a:srgbClr val="424242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581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9369E-E406-FADD-0DF6-1A0860B55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F837E7-E735-998A-E96C-603D3B7DC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520A9B-EA4E-D917-F317-549A078F69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000" b="0" i="0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338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9600" y="207750"/>
            <a:ext cx="8764800" cy="472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69800" y="1034675"/>
            <a:ext cx="5804400" cy="18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69800" y="3423550"/>
            <a:ext cx="58044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189600" y="207750"/>
            <a:ext cx="8764800" cy="472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041106" y="2705343"/>
            <a:ext cx="33873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2084956" y="1608057"/>
            <a:ext cx="129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>
            <a:spLocks noGrp="1"/>
          </p:cNvSpPr>
          <p:nvPr>
            <p:ph type="pic" idx="3"/>
          </p:nvPr>
        </p:nvSpPr>
        <p:spPr>
          <a:xfrm>
            <a:off x="5011994" y="602401"/>
            <a:ext cx="3166500" cy="3938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/>
          <p:nvPr/>
        </p:nvSpPr>
        <p:spPr>
          <a:xfrm>
            <a:off x="189600" y="207750"/>
            <a:ext cx="8764800" cy="472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52" name="Google Shape;52;p8"/>
          <p:cNvGrpSpPr/>
          <p:nvPr/>
        </p:nvGrpSpPr>
        <p:grpSpPr>
          <a:xfrm>
            <a:off x="327234" y="379450"/>
            <a:ext cx="8436616" cy="4426753"/>
            <a:chOff x="327234" y="379450"/>
            <a:chExt cx="8436616" cy="4426753"/>
          </a:xfrm>
        </p:grpSpPr>
        <p:cxnSp>
          <p:nvCxnSpPr>
            <p:cNvPr id="53" name="Google Shape;53;p8"/>
            <p:cNvCxnSpPr/>
            <p:nvPr/>
          </p:nvCxnSpPr>
          <p:spPr>
            <a:xfrm>
              <a:off x="6775450" y="379450"/>
              <a:ext cx="1988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4" name="Google Shape;54;p8"/>
            <p:cNvSpPr/>
            <p:nvPr/>
          </p:nvSpPr>
          <p:spPr>
            <a:xfrm>
              <a:off x="327234" y="4608503"/>
              <a:ext cx="197700" cy="197700"/>
            </a:xfrm>
            <a:prstGeom prst="plaque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-31650" y="-12150"/>
            <a:ext cx="9207300" cy="5167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720000" y="4035800"/>
            <a:ext cx="63243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/>
          <p:nvPr/>
        </p:nvSpPr>
        <p:spPr>
          <a:xfrm>
            <a:off x="189600" y="207750"/>
            <a:ext cx="8764800" cy="472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327234" y="379450"/>
            <a:ext cx="8436616" cy="4426753"/>
            <a:chOff x="327234" y="379450"/>
            <a:chExt cx="8436616" cy="4426753"/>
          </a:xfrm>
        </p:grpSpPr>
        <p:cxnSp>
          <p:nvCxnSpPr>
            <p:cNvPr id="204" name="Google Shape;204;p25"/>
            <p:cNvCxnSpPr/>
            <p:nvPr/>
          </p:nvCxnSpPr>
          <p:spPr>
            <a:xfrm>
              <a:off x="6775450" y="379450"/>
              <a:ext cx="1988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5" name="Google Shape;205;p25"/>
            <p:cNvSpPr/>
            <p:nvPr/>
          </p:nvSpPr>
          <p:spPr>
            <a:xfrm>
              <a:off x="327234" y="4608503"/>
              <a:ext cx="197700" cy="197700"/>
            </a:xfrm>
            <a:prstGeom prst="plaque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/>
          <p:nvPr/>
        </p:nvSpPr>
        <p:spPr>
          <a:xfrm>
            <a:off x="189600" y="207750"/>
            <a:ext cx="8764800" cy="472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26"/>
          <p:cNvGrpSpPr/>
          <p:nvPr/>
        </p:nvGrpSpPr>
        <p:grpSpPr>
          <a:xfrm>
            <a:off x="319434" y="1602875"/>
            <a:ext cx="197700" cy="2279650"/>
            <a:chOff x="319434" y="1213925"/>
            <a:chExt cx="197700" cy="2279650"/>
          </a:xfrm>
        </p:grpSpPr>
        <p:sp>
          <p:nvSpPr>
            <p:cNvPr id="209" name="Google Shape;209;p26"/>
            <p:cNvSpPr/>
            <p:nvPr/>
          </p:nvSpPr>
          <p:spPr>
            <a:xfrm>
              <a:off x="319434" y="2254909"/>
              <a:ext cx="197700" cy="197700"/>
            </a:xfrm>
            <a:prstGeom prst="plaque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0" name="Google Shape;210;p26"/>
            <p:cNvCxnSpPr/>
            <p:nvPr/>
          </p:nvCxnSpPr>
          <p:spPr>
            <a:xfrm>
              <a:off x="418275" y="1213925"/>
              <a:ext cx="0" cy="958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26"/>
            <p:cNvCxnSpPr/>
            <p:nvPr/>
          </p:nvCxnSpPr>
          <p:spPr>
            <a:xfrm>
              <a:off x="418275" y="2534775"/>
              <a:ext cx="0" cy="958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2" name="Google Shape;212;p26"/>
          <p:cNvGrpSpPr/>
          <p:nvPr/>
        </p:nvGrpSpPr>
        <p:grpSpPr>
          <a:xfrm>
            <a:off x="8629034" y="1602875"/>
            <a:ext cx="197700" cy="2279650"/>
            <a:chOff x="319434" y="1213925"/>
            <a:chExt cx="197700" cy="2279650"/>
          </a:xfrm>
        </p:grpSpPr>
        <p:sp>
          <p:nvSpPr>
            <p:cNvPr id="213" name="Google Shape;213;p26"/>
            <p:cNvSpPr/>
            <p:nvPr/>
          </p:nvSpPr>
          <p:spPr>
            <a:xfrm>
              <a:off x="319434" y="2254909"/>
              <a:ext cx="197700" cy="197700"/>
            </a:xfrm>
            <a:prstGeom prst="plaque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4" name="Google Shape;214;p26"/>
            <p:cNvCxnSpPr/>
            <p:nvPr/>
          </p:nvCxnSpPr>
          <p:spPr>
            <a:xfrm>
              <a:off x="418275" y="1213925"/>
              <a:ext cx="0" cy="958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26"/>
            <p:cNvCxnSpPr/>
            <p:nvPr/>
          </p:nvCxnSpPr>
          <p:spPr>
            <a:xfrm>
              <a:off x="418275" y="2534775"/>
              <a:ext cx="0" cy="958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 i="1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lbert Sans"/>
              <a:buChar char="●"/>
              <a:defRPr sz="1200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lbert Sans"/>
              <a:buChar char="○"/>
              <a:defRPr sz="1200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lbert Sans"/>
              <a:buChar char="■"/>
              <a:defRPr sz="1200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lbert Sans"/>
              <a:buChar char="●"/>
              <a:defRPr sz="1200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lbert Sans"/>
              <a:buChar char="○"/>
              <a:defRPr sz="1200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lbert Sans"/>
              <a:buChar char="■"/>
              <a:defRPr sz="1200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lbert Sans"/>
              <a:buChar char="●"/>
              <a:defRPr sz="1200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lbert Sans"/>
              <a:buChar char="○"/>
              <a:defRPr sz="1200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Albert Sans"/>
              <a:buChar char="■"/>
              <a:defRPr sz="1200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8" r:id="rId5"/>
    <p:sldLayoutId id="2147483671" r:id="rId6"/>
    <p:sldLayoutId id="214748367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durolife.com/blog/employee-well-being/stress-management-for-employees-in-the-professional-service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durolife.com/blog/employee-well-being/stress-management-for-employees-in-the-professional-service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udents running into school">
            <a:extLst>
              <a:ext uri="{FF2B5EF4-FFF2-40B4-BE49-F238E27FC236}">
                <a16:creationId xmlns:a16="http://schemas.microsoft.com/office/drawing/2014/main" id="{B4400E7F-D3CC-5411-2716-DFDF6025A5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92024" y="210312"/>
            <a:ext cx="8763477" cy="4726750"/>
          </a:xfrm>
          <a:prstGeom prst="rect">
            <a:avLst/>
          </a:prstGeom>
        </p:spPr>
      </p:pic>
      <p:sp>
        <p:nvSpPr>
          <p:cNvPr id="226" name="Google Shape;226;p30"/>
          <p:cNvSpPr txBox="1">
            <a:spLocks noGrp="1"/>
          </p:cNvSpPr>
          <p:nvPr>
            <p:ph type="ctrTitle"/>
          </p:nvPr>
        </p:nvSpPr>
        <p:spPr>
          <a:xfrm>
            <a:off x="620202" y="1782098"/>
            <a:ext cx="7887693" cy="18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0" dirty="0">
                <a:latin typeface="Garamond" panose="02020404030301010803" pitchFamily="18" charset="0"/>
              </a:rPr>
              <a:t>Trauma-Informed Essentials for School Health Professionals</a:t>
            </a:r>
            <a:endParaRPr sz="4400" b="1" i="0" dirty="0">
              <a:latin typeface="Garamond" panose="02020404030301010803" pitchFamily="18" charset="0"/>
            </a:endParaRPr>
          </a:p>
        </p:txBody>
      </p:sp>
      <p:sp>
        <p:nvSpPr>
          <p:cNvPr id="227" name="Google Shape;227;p30"/>
          <p:cNvSpPr txBox="1">
            <a:spLocks noGrp="1"/>
          </p:cNvSpPr>
          <p:nvPr>
            <p:ph type="subTitle" idx="1"/>
          </p:nvPr>
        </p:nvSpPr>
        <p:spPr>
          <a:xfrm>
            <a:off x="1566433" y="3868823"/>
            <a:ext cx="58044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Jerica Knox, PhD</a:t>
            </a:r>
            <a:r>
              <a:rPr lang="en" b="1" baseline="30000" dirty="0"/>
              <a:t>1</a:t>
            </a:r>
            <a:r>
              <a:rPr lang="en" b="1" dirty="0"/>
              <a:t> &amp; Mayra Gaona, PhD</a:t>
            </a:r>
            <a:r>
              <a:rPr lang="en" b="1" baseline="30000" dirty="0"/>
              <a:t>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baseline="30000" dirty="0"/>
              <a:t>1</a:t>
            </a:r>
            <a:r>
              <a:rPr lang="en" dirty="0"/>
              <a:t>Assistant Professor, University of Maryland School of Medicine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baseline="30000" dirty="0"/>
              <a:t>1</a:t>
            </a:r>
            <a:r>
              <a:rPr lang="en" dirty="0"/>
              <a:t>Core Faculty, National Center for School Mental Health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30000" dirty="0"/>
              <a:t>2</a:t>
            </a:r>
            <a:r>
              <a:rPr lang="en-US" dirty="0"/>
              <a:t>Clinical Research Coordinator, Urban Youth Trauma Center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B1E3CD-68A1-4F31-D304-8729B842B3F5}"/>
              </a:ext>
            </a:extLst>
          </p:cNvPr>
          <p:cNvCxnSpPr/>
          <p:nvPr/>
        </p:nvCxnSpPr>
        <p:spPr>
          <a:xfrm>
            <a:off x="1741336" y="3665551"/>
            <a:ext cx="55500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C45DA-DE0E-F4B5-6E56-025C306D3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32F699-44AC-9A8D-19D1-F90BBC80E72F}"/>
              </a:ext>
            </a:extLst>
          </p:cNvPr>
          <p:cNvSpPr txBox="1"/>
          <p:nvPr/>
        </p:nvSpPr>
        <p:spPr>
          <a:xfrm>
            <a:off x="387306" y="864973"/>
            <a:ext cx="4505205" cy="424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1200" b="1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Tier 1  - Safe Environments and Universally Healthy Students/Creating and Supporting a Trauma-Informed School Community​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Schools transform on a number of levels to create and support safe environments that promote healthy and successful students and staff. This foundational work is Tier I of the MTSS pyramid and necessary to support strategies across the entire pyramid.​</a:t>
            </a:r>
          </a:p>
          <a:p>
            <a:pPr marL="285750" indent="-285750" algn="l" rtl="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endParaRPr lang="en-US" sz="1200" b="1" i="0" u="none" strike="noStrike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  <a:p>
            <a:pPr algn="l" rtl="0" fontAlgn="base">
              <a:lnSpc>
                <a:spcPts val="1725"/>
              </a:lnSpc>
            </a:pPr>
            <a:r>
              <a:rPr lang="en-US" sz="1200" b="1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Practice Examples:​</a:t>
            </a:r>
          </a:p>
          <a:p>
            <a:pPr marL="285750" lvl="8" indent="-28575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Universal screening​ utilizing behavior screeners like:​</a:t>
            </a:r>
          </a:p>
          <a:p>
            <a:pPr lvl="8" fontAlgn="base"/>
            <a:r>
              <a:rPr lang="en-US" sz="1200" dirty="0">
                <a:solidFill>
                  <a:schemeClr val="tx2"/>
                </a:solidFill>
                <a:latin typeface="Garamond" panose="02020404030301010803" pitchFamily="18" charset="0"/>
              </a:rPr>
              <a:t>	</a:t>
            </a:r>
            <a:r>
              <a:rPr lang="en-US" sz="1200" dirty="0">
                <a:solidFill>
                  <a:schemeClr val="tx2"/>
                </a:solidFill>
                <a:latin typeface="Garamond" panose="02020404030301010803" pitchFamily="18" charset="0"/>
                <a:sym typeface="Wingdings" pitchFamily="2" charset="2"/>
              </a:rPr>
              <a:t></a:t>
            </a: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Trauma Symptom Checklist for Children (TSCC)​</a:t>
            </a:r>
          </a:p>
          <a:p>
            <a:pPr fontAlgn="base"/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	</a:t>
            </a:r>
            <a:r>
              <a:rPr lang="en-US" sz="1200" dirty="0">
                <a:solidFill>
                  <a:schemeClr val="tx2"/>
                </a:solidFill>
                <a:latin typeface="Garamond" panose="02020404030301010803" pitchFamily="18" charset="0"/>
                <a:sym typeface="Wingdings" pitchFamily="2" charset="2"/>
              </a:rPr>
              <a:t>  </a:t>
            </a: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Child Behavior Checklist </a:t>
            </a:r>
            <a:r>
              <a:rPr lang="en-US" sz="1200" i="0" u="none" strike="noStrike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(CBCL)​</a:t>
            </a:r>
            <a:endParaRPr lang="en-US" sz="1200" i="0" u="none" strike="noStrike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  <a:p>
            <a:pPr fontAlgn="base"/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	</a:t>
            </a:r>
            <a:r>
              <a:rPr lang="en-US" sz="1200" dirty="0">
                <a:solidFill>
                  <a:schemeClr val="tx2"/>
                </a:solidFill>
                <a:latin typeface="Garamond" panose="02020404030301010803" pitchFamily="18" charset="0"/>
                <a:sym typeface="Wingdings" pitchFamily="2" charset="2"/>
              </a:rPr>
              <a:t>  </a:t>
            </a: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Child and Adolescent Trauma Screen (CATS)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Trauma professional development for all school staff​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Social-emotional learning curriculum​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Classroom specific strategies that are supportive​</a:t>
            </a:r>
          </a:p>
          <a:p>
            <a:pPr fontAlgn="base"/>
            <a:r>
              <a:rPr lang="en-US" sz="1200" dirty="0">
                <a:solidFill>
                  <a:schemeClr val="tx2"/>
                </a:solidFill>
                <a:latin typeface="Garamond" panose="02020404030301010803" pitchFamily="18" charset="0"/>
                <a:sym typeface="Wingdings" pitchFamily="2" charset="2"/>
              </a:rPr>
              <a:t>	 </a:t>
            </a: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Example: Creating a "calm corner" in the classroom​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School-wide policies and practices that promote a positive and safe school culture​</a:t>
            </a:r>
          </a:p>
          <a:p>
            <a:pPr fontAlgn="base"/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	</a:t>
            </a:r>
            <a:r>
              <a:rPr lang="en-US" sz="1200" dirty="0">
                <a:solidFill>
                  <a:schemeClr val="tx2"/>
                </a:solidFill>
                <a:latin typeface="Garamond" panose="02020404030301010803" pitchFamily="18" charset="0"/>
                <a:sym typeface="Wingdings" pitchFamily="2" charset="2"/>
              </a:rPr>
              <a:t>  </a:t>
            </a: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Example: Revising discipline codes and promoting 	restorative justice practices​</a:t>
            </a:r>
          </a:p>
          <a:p>
            <a:pPr algn="l" rtl="0" fontAlgn="base">
              <a:lnSpc>
                <a:spcPts val="1725"/>
              </a:lnSpc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​</a:t>
            </a:r>
            <a:endParaRPr lang="en-US" sz="1050" i="0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5" name="Google Shape;227;p30">
            <a:extLst>
              <a:ext uri="{FF2B5EF4-FFF2-40B4-BE49-F238E27FC236}">
                <a16:creationId xmlns:a16="http://schemas.microsoft.com/office/drawing/2014/main" id="{1ECC1466-766E-4B21-A88D-16A28227DDCB}"/>
              </a:ext>
            </a:extLst>
          </p:cNvPr>
          <p:cNvSpPr txBox="1">
            <a:spLocks/>
          </p:cNvSpPr>
          <p:nvPr/>
        </p:nvSpPr>
        <p:spPr>
          <a:xfrm>
            <a:off x="1787611" y="285315"/>
            <a:ext cx="5824152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Trauma-Informed Practices Across Tiers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Picture 11" descr="A diagram of a pyramid&#10;&#10;Description automatically generated">
            <a:extLst>
              <a:ext uri="{FF2B5EF4-FFF2-40B4-BE49-F238E27FC236}">
                <a16:creationId xmlns:a16="http://schemas.microsoft.com/office/drawing/2014/main" id="{5225446F-BF21-7860-B0D6-59B81B61E4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78" t="66611"/>
          <a:stretch/>
        </p:blipFill>
        <p:spPr>
          <a:xfrm>
            <a:off x="4572000" y="1977191"/>
            <a:ext cx="4338453" cy="118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99E4BB-F605-46FE-0360-976E000BA83E}"/>
              </a:ext>
            </a:extLst>
          </p:cNvPr>
          <p:cNvSpPr txBox="1"/>
          <p:nvPr/>
        </p:nvSpPr>
        <p:spPr>
          <a:xfrm>
            <a:off x="4061258" y="4559129"/>
            <a:ext cx="4752039" cy="299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 fontAlgn="base">
              <a:lnSpc>
                <a:spcPts val="1725"/>
              </a:lnSpc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National Child Traumatic Stress Network, 2017 </a:t>
            </a:r>
            <a:endParaRPr lang="en-US" sz="1050" i="0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467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6DD0F211-6222-CA5A-FF7D-47FD6EAF7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loud Callout 30">
            <a:extLst>
              <a:ext uri="{FF2B5EF4-FFF2-40B4-BE49-F238E27FC236}">
                <a16:creationId xmlns:a16="http://schemas.microsoft.com/office/drawing/2014/main" id="{7B4A4533-9ED2-DF31-2F5D-0E24BE8EE9AC}"/>
              </a:ext>
            </a:extLst>
          </p:cNvPr>
          <p:cNvSpPr/>
          <p:nvPr/>
        </p:nvSpPr>
        <p:spPr>
          <a:xfrm>
            <a:off x="1540476" y="749643"/>
            <a:ext cx="6870356" cy="3361037"/>
          </a:xfrm>
          <a:prstGeom prst="cloudCallout">
            <a:avLst>
              <a:gd name="adj1" fmla="val -38487"/>
              <a:gd name="adj2" fmla="val 6645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Google Shape;227;p30">
            <a:extLst>
              <a:ext uri="{FF2B5EF4-FFF2-40B4-BE49-F238E27FC236}">
                <a16:creationId xmlns:a16="http://schemas.microsoft.com/office/drawing/2014/main" id="{5C9E9856-2219-4563-E6E8-8BB75C858D9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03684" y="1261293"/>
            <a:ext cx="4621426" cy="1919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Garamond" panose="02020404030301010803" pitchFamily="18" charset="0"/>
              </a:rPr>
              <a:t>Discussion Question:</a:t>
            </a:r>
            <a:br>
              <a:rPr lang="en-US" sz="2200" b="1" dirty="0">
                <a:latin typeface="Garamond" panose="02020404030301010803" pitchFamily="18" charset="0"/>
              </a:rPr>
            </a:br>
            <a:br>
              <a:rPr lang="en-US" sz="2200" b="1" dirty="0">
                <a:latin typeface="Garamond" panose="02020404030301010803" pitchFamily="18" charset="0"/>
              </a:rPr>
            </a:br>
            <a:r>
              <a:rPr lang="en-US" sz="2200" dirty="0">
                <a:latin typeface="Garamond" panose="02020404030301010803" pitchFamily="18" charset="0"/>
              </a:rPr>
              <a:t>What Tier 1 support(s) are implemented in your setting? What is a Tier 1 support that you would like to incorporate?</a:t>
            </a:r>
            <a:endParaRPr lang="en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23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07AAA-1C6A-1C95-4DD2-DDE22F6A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680CF2-0E46-B06A-6C1F-C4D1078DD0C9}"/>
              </a:ext>
            </a:extLst>
          </p:cNvPr>
          <p:cNvSpPr txBox="1"/>
          <p:nvPr/>
        </p:nvSpPr>
        <p:spPr>
          <a:xfrm>
            <a:off x="321276" y="1474573"/>
            <a:ext cx="4656078" cy="308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lnSpc>
                <a:spcPts val="1725"/>
              </a:lnSpc>
            </a:pPr>
            <a:r>
              <a:rPr lang="en-US" sz="1200" b="1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Tier 2 – Early Intervention/Identifying Students and Staff At Risk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Schools identify and respond to students and staff who are at-risk or have been exposed to trauma and/or loss in ways that meet their unique exposures, experiences, developmental, and personal needs.</a:t>
            </a:r>
          </a:p>
          <a:p>
            <a:pPr algn="l" rtl="0" fontAlgn="base"/>
            <a:endParaRPr lang="en-US" sz="1200" i="0" u="none" strike="noStrike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  <a:p>
            <a:pPr algn="l" rtl="0" fontAlgn="base"/>
            <a:r>
              <a:rPr lang="en-US" sz="1200" b="1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Practice Examples: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Risk and threat assessments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Check In/Check Out + mentoring programs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Peer supports for educators displaying signs of burnout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Brief or group trauma-focused interventions:</a:t>
            </a:r>
          </a:p>
          <a:p>
            <a:pPr lvl="1" fontAlgn="base"/>
            <a:r>
              <a:rPr lang="en-US" sz="1200" dirty="0">
                <a:solidFill>
                  <a:schemeClr val="tx2"/>
                </a:solidFill>
                <a:latin typeface="Garamond" panose="02020404030301010803" pitchFamily="18" charset="0"/>
                <a:sym typeface="Wingdings" pitchFamily="2" charset="2"/>
              </a:rPr>
              <a:t>	 </a:t>
            </a: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Cognitive Behavioral Therapy (CBT) with</a:t>
            </a:r>
            <a:b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</a:b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	additional components such as mindfulness, stress 	</a:t>
            </a:r>
            <a:r>
              <a:rPr lang="en-US" sz="1200" dirty="0">
                <a:solidFill>
                  <a:schemeClr val="tx2"/>
                </a:solidFill>
                <a:latin typeface="Garamond" panose="02020404030301010803" pitchFamily="18" charset="0"/>
              </a:rPr>
              <a:t>i</a:t>
            </a: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noculation, and creative/expressive </a:t>
            </a:r>
            <a:r>
              <a:rPr lang="en-US" sz="1200" dirty="0">
                <a:solidFill>
                  <a:schemeClr val="tx2"/>
                </a:solidFill>
                <a:latin typeface="Garamond" panose="02020404030301010803" pitchFamily="18" charset="0"/>
              </a:rPr>
              <a:t>e</a:t>
            </a: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lements</a:t>
            </a:r>
          </a:p>
          <a:p>
            <a:pPr algn="l" rtl="0" fontAlgn="base"/>
            <a:r>
              <a:rPr lang="en-US" sz="1200" dirty="0">
                <a:solidFill>
                  <a:schemeClr val="tx2"/>
                </a:solidFill>
                <a:latin typeface="Garamond" panose="02020404030301010803" pitchFamily="18" charset="0"/>
                <a:sym typeface="Wingdings" pitchFamily="2" charset="2"/>
              </a:rPr>
              <a:t>	 </a:t>
            </a: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Bounce Back</a:t>
            </a:r>
          </a:p>
          <a:p>
            <a:pPr algn="l" rtl="0" fontAlgn="base"/>
            <a:r>
              <a:rPr lang="en-US" sz="1200" dirty="0">
                <a:solidFill>
                  <a:schemeClr val="tx2"/>
                </a:solidFill>
                <a:latin typeface="Garamond" panose="02020404030301010803" pitchFamily="18" charset="0"/>
                <a:sym typeface="Wingdings" pitchFamily="2" charset="2"/>
              </a:rPr>
              <a:t>	 </a:t>
            </a: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Cognitive Behavioral Intervention for Trauma in 	Schools (CBITS)</a:t>
            </a:r>
            <a:endParaRPr lang="en-US" sz="1200" b="1" i="0" u="none" strike="noStrike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5" name="Google Shape;227;p30">
            <a:extLst>
              <a:ext uri="{FF2B5EF4-FFF2-40B4-BE49-F238E27FC236}">
                <a16:creationId xmlns:a16="http://schemas.microsoft.com/office/drawing/2014/main" id="{15B734AB-C7D4-70D3-9D68-C0907A78B5CA}"/>
              </a:ext>
            </a:extLst>
          </p:cNvPr>
          <p:cNvSpPr txBox="1">
            <a:spLocks/>
          </p:cNvSpPr>
          <p:nvPr/>
        </p:nvSpPr>
        <p:spPr>
          <a:xfrm>
            <a:off x="1787611" y="285315"/>
            <a:ext cx="5824152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Trauma-Informed Practices Across Tiers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 descr="A diagram of a pyramid&#10;&#10;Description automatically generated">
            <a:extLst>
              <a:ext uri="{FF2B5EF4-FFF2-40B4-BE49-F238E27FC236}">
                <a16:creationId xmlns:a16="http://schemas.microsoft.com/office/drawing/2014/main" id="{D939DD99-EAE0-4F01-47E5-0B248A2F50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78" t="34411" b="34300"/>
          <a:stretch/>
        </p:blipFill>
        <p:spPr>
          <a:xfrm>
            <a:off x="4713403" y="1973774"/>
            <a:ext cx="4656078" cy="1195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19A9A3-4070-C1BD-8FE6-5D8BE2C2F846}"/>
              </a:ext>
            </a:extLst>
          </p:cNvPr>
          <p:cNvSpPr txBox="1"/>
          <p:nvPr/>
        </p:nvSpPr>
        <p:spPr>
          <a:xfrm>
            <a:off x="4061258" y="4559129"/>
            <a:ext cx="4752039" cy="299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 fontAlgn="base">
              <a:lnSpc>
                <a:spcPts val="1725"/>
              </a:lnSpc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National Child Traumatic Stress Network, 2017 </a:t>
            </a:r>
            <a:endParaRPr lang="en-US" sz="1050" i="0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73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4B6239F7-14EC-2096-0E4E-6E18BC615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loud Callout 30">
            <a:extLst>
              <a:ext uri="{FF2B5EF4-FFF2-40B4-BE49-F238E27FC236}">
                <a16:creationId xmlns:a16="http://schemas.microsoft.com/office/drawing/2014/main" id="{527420DD-8B20-4521-3B4B-F5112730DE88}"/>
              </a:ext>
            </a:extLst>
          </p:cNvPr>
          <p:cNvSpPr/>
          <p:nvPr/>
        </p:nvSpPr>
        <p:spPr>
          <a:xfrm>
            <a:off x="1540476" y="749643"/>
            <a:ext cx="6870356" cy="3361037"/>
          </a:xfrm>
          <a:prstGeom prst="cloudCallout">
            <a:avLst>
              <a:gd name="adj1" fmla="val -38487"/>
              <a:gd name="adj2" fmla="val 6645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Google Shape;227;p30">
            <a:extLst>
              <a:ext uri="{FF2B5EF4-FFF2-40B4-BE49-F238E27FC236}">
                <a16:creationId xmlns:a16="http://schemas.microsoft.com/office/drawing/2014/main" id="{A348B9D9-F13E-3F3E-DCD0-475B60CEE35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64941" y="1470298"/>
            <a:ext cx="4621426" cy="1919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Garamond" panose="02020404030301010803" pitchFamily="18" charset="0"/>
              </a:rPr>
              <a:t>Discussion Question:</a:t>
            </a:r>
            <a:br>
              <a:rPr lang="en-US" sz="2200" b="1" dirty="0">
                <a:latin typeface="Garamond" panose="02020404030301010803" pitchFamily="18" charset="0"/>
              </a:rPr>
            </a:br>
            <a:br>
              <a:rPr lang="en-US" sz="2200" b="1" dirty="0">
                <a:latin typeface="Garamond" panose="02020404030301010803" pitchFamily="18" charset="0"/>
              </a:rPr>
            </a:br>
            <a:r>
              <a:rPr lang="en-US" sz="2200" dirty="0">
                <a:latin typeface="Garamond" panose="02020404030301010803" pitchFamily="18" charset="0"/>
              </a:rPr>
              <a:t>What Tier 2 support(s) are implemented in your setting? What is a Tier 2 support that you would like to incorporate?</a:t>
            </a:r>
            <a:endParaRPr lang="en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96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FFEB0-9EA8-E801-F916-C496FFC24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EA2B6-2BBF-B063-1108-6C51C12EFD82}"/>
              </a:ext>
            </a:extLst>
          </p:cNvPr>
          <p:cNvSpPr txBox="1"/>
          <p:nvPr/>
        </p:nvSpPr>
        <p:spPr>
          <a:xfrm>
            <a:off x="321276" y="1474573"/>
            <a:ext cx="47314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1200" b="1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Tier 3 - Intensive Support​</a:t>
            </a:r>
            <a:endParaRPr lang="en-US" sz="1200" i="0" u="none" strike="noStrike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Schools provide support to those students whose behaviors and experiences necessitate intensive interventions and aim to meet their unique exposures, experiences, developmental, and personal needs.​</a:t>
            </a:r>
          </a:p>
          <a:p>
            <a:pPr algn="l" rtl="0" fontAlgn="base"/>
            <a:endParaRPr lang="en-US" sz="1200" i="0" u="none" strike="noStrike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  <a:p>
            <a:pPr algn="l" rtl="0" fontAlgn="base"/>
            <a:r>
              <a:rPr lang="en-US" sz="1200" b="1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Practice Examples:​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Individualized education plan (IEP) or student support plan​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Crisis protocols that include restorative strategies and do not harm relationships​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Wraparound services ​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Health professionals’ collaboration with external providers and care planning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Intensive, individual one-on-one interventions for students with significant trauma histories​</a:t>
            </a:r>
          </a:p>
          <a:p>
            <a:pPr algn="l" rtl="0" fontAlgn="base"/>
            <a:r>
              <a:rPr lang="en-US" sz="1200" dirty="0">
                <a:solidFill>
                  <a:schemeClr val="tx2"/>
                </a:solidFill>
                <a:latin typeface="Garamond" panose="02020404030301010803" pitchFamily="18" charset="0"/>
                <a:sym typeface="Wingdings" pitchFamily="2" charset="2"/>
              </a:rPr>
              <a:t>	 </a:t>
            </a: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Trauma-Focused Cognitive Behavioral Therapy (TF-CBT)​</a:t>
            </a:r>
          </a:p>
          <a:p>
            <a:pPr algn="l" rtl="0" fontAlgn="base"/>
            <a:r>
              <a:rPr lang="en-US" sz="1200" dirty="0">
                <a:solidFill>
                  <a:schemeClr val="tx2"/>
                </a:solidFill>
                <a:latin typeface="Garamond" panose="02020404030301010803" pitchFamily="18" charset="0"/>
                <a:sym typeface="Wingdings" pitchFamily="2" charset="2"/>
              </a:rPr>
              <a:t>	 </a:t>
            </a: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Support for Students Exposed to Trauma (SSET)​​</a:t>
            </a:r>
          </a:p>
        </p:txBody>
      </p:sp>
      <p:sp>
        <p:nvSpPr>
          <p:cNvPr id="5" name="Google Shape;227;p30">
            <a:extLst>
              <a:ext uri="{FF2B5EF4-FFF2-40B4-BE49-F238E27FC236}">
                <a16:creationId xmlns:a16="http://schemas.microsoft.com/office/drawing/2014/main" id="{296C54AC-1D43-22BC-99DF-B827A7D67B7D}"/>
              </a:ext>
            </a:extLst>
          </p:cNvPr>
          <p:cNvSpPr txBox="1">
            <a:spLocks/>
          </p:cNvSpPr>
          <p:nvPr/>
        </p:nvSpPr>
        <p:spPr>
          <a:xfrm>
            <a:off x="1787611" y="285315"/>
            <a:ext cx="5824152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Trauma-Informed Practices Across Tiers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 descr="A diagram of a pyramid&#10;&#10;Description automatically generated">
            <a:extLst>
              <a:ext uri="{FF2B5EF4-FFF2-40B4-BE49-F238E27FC236}">
                <a16:creationId xmlns:a16="http://schemas.microsoft.com/office/drawing/2014/main" id="{0C39FE69-7116-EA96-A32F-CC134AB022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78" t="1809" b="65590"/>
          <a:stretch/>
        </p:blipFill>
        <p:spPr>
          <a:xfrm>
            <a:off x="4572000" y="1792411"/>
            <a:ext cx="5824153" cy="1558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855FF8-FD87-45AF-0A82-96CDBF29888E}"/>
              </a:ext>
            </a:extLst>
          </p:cNvPr>
          <p:cNvSpPr txBox="1"/>
          <p:nvPr/>
        </p:nvSpPr>
        <p:spPr>
          <a:xfrm>
            <a:off x="4061258" y="4559129"/>
            <a:ext cx="4752039" cy="299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 fontAlgn="base">
              <a:lnSpc>
                <a:spcPts val="1725"/>
              </a:lnSpc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National Child Traumatic Stress Network, 2017 </a:t>
            </a:r>
            <a:endParaRPr lang="en-US" sz="1050" i="0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63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1EEC0-EF7A-3D11-76F9-C226B6061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7;p30">
            <a:extLst>
              <a:ext uri="{FF2B5EF4-FFF2-40B4-BE49-F238E27FC236}">
                <a16:creationId xmlns:a16="http://schemas.microsoft.com/office/drawing/2014/main" id="{069CAC99-2599-1B19-FE74-4E2B9F9CFDA9}"/>
              </a:ext>
            </a:extLst>
          </p:cNvPr>
          <p:cNvSpPr txBox="1">
            <a:spLocks/>
          </p:cNvSpPr>
          <p:nvPr/>
        </p:nvSpPr>
        <p:spPr>
          <a:xfrm>
            <a:off x="1787611" y="285315"/>
            <a:ext cx="5824152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Tier 3: </a:t>
            </a:r>
            <a:r>
              <a:rPr lang="en-US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Additional Trauma Interventions​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 descr="A person reading a book to a child&#10;&#10;Description automatically generated">
            <a:extLst>
              <a:ext uri="{FF2B5EF4-FFF2-40B4-BE49-F238E27FC236}">
                <a16:creationId xmlns:a16="http://schemas.microsoft.com/office/drawing/2014/main" id="{98E81746-ECB1-2D23-0D9B-6BA266A84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247" y="1595649"/>
            <a:ext cx="2313239" cy="1879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E583DE-15F9-DF94-9400-1F5EB6C8E5D0}"/>
              </a:ext>
            </a:extLst>
          </p:cNvPr>
          <p:cNvSpPr txBox="1"/>
          <p:nvPr/>
        </p:nvSpPr>
        <p:spPr>
          <a:xfrm>
            <a:off x="427183" y="1043521"/>
            <a:ext cx="2720793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200" b="1" dirty="0">
                <a:latin typeface="Garamond" panose="02020404030301010803" pitchFamily="18" charset="0"/>
              </a:rPr>
              <a:t>Child-Parent Psychotherapy (CPP)</a:t>
            </a:r>
            <a:endParaRPr lang="en-US" dirty="0">
              <a:latin typeface="Garamond" panose="02020404030301010803" pitchFamily="18" charset="0"/>
            </a:endParaRPr>
          </a:p>
          <a:p>
            <a:pPr marL="742950" lvl="1" indent="-285750">
              <a:spcAft>
                <a:spcPts val="300"/>
              </a:spcAft>
              <a:buFont typeface="Courier New"/>
              <a:buChar char="o"/>
            </a:pPr>
            <a:r>
              <a:rPr lang="en-US" sz="1200" dirty="0">
                <a:latin typeface="Garamond" panose="02020404030301010803" pitchFamily="18" charset="0"/>
              </a:rPr>
              <a:t>Early childhood (0-6)</a:t>
            </a:r>
          </a:p>
          <a:p>
            <a:pPr marL="742950" lvl="1" indent="-285750">
              <a:spcAft>
                <a:spcPts val="300"/>
              </a:spcAft>
              <a:buFont typeface="Courier New"/>
              <a:buChar char="o"/>
            </a:pPr>
            <a:r>
              <a:rPr lang="en-US" sz="1200" dirty="0">
                <a:latin typeface="Garamond" panose="02020404030301010803" pitchFamily="18" charset="0"/>
              </a:rPr>
              <a:t>Non-school based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200" b="1" dirty="0">
                <a:latin typeface="Garamond" panose="02020404030301010803" pitchFamily="18" charset="0"/>
              </a:rPr>
              <a:t>Parent-Child Interaction Therapy (PCIT)</a:t>
            </a:r>
          </a:p>
          <a:p>
            <a:pPr marL="742950" lvl="1" indent="-285750">
              <a:spcAft>
                <a:spcPts val="300"/>
              </a:spcAft>
              <a:buFont typeface="Courier New"/>
              <a:buChar char="o"/>
            </a:pPr>
            <a:r>
              <a:rPr lang="en-US" sz="1200" dirty="0">
                <a:latin typeface="Garamond" panose="02020404030301010803" pitchFamily="18" charset="0"/>
              </a:rPr>
              <a:t>Early childhood (2-7)</a:t>
            </a:r>
          </a:p>
          <a:p>
            <a:pPr marL="742950" lvl="1" indent="-285750">
              <a:spcAft>
                <a:spcPts val="300"/>
              </a:spcAft>
              <a:buFont typeface="Courier New"/>
              <a:buChar char="o"/>
            </a:pPr>
            <a:r>
              <a:rPr lang="en-US" sz="1200" dirty="0">
                <a:latin typeface="Garamond" panose="02020404030301010803" pitchFamily="18" charset="0"/>
              </a:rPr>
              <a:t>Non-school based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200" b="1" dirty="0">
                <a:latin typeface="Garamond" panose="02020404030301010803" pitchFamily="18" charset="0"/>
              </a:rPr>
              <a:t>Trauma-Focused Coping in Schools (TFC)</a:t>
            </a:r>
          </a:p>
          <a:p>
            <a:pPr marL="742950" lvl="1" indent="-285750">
              <a:spcAft>
                <a:spcPts val="300"/>
              </a:spcAft>
              <a:buFont typeface="Courier New"/>
              <a:buChar char="o"/>
            </a:pPr>
            <a:r>
              <a:rPr lang="en-US" sz="1200" dirty="0">
                <a:latin typeface="Garamond" panose="02020404030301010803" pitchFamily="18" charset="0"/>
              </a:rPr>
              <a:t>6-18 years old</a:t>
            </a:r>
          </a:p>
          <a:p>
            <a:pPr marL="742950" lvl="1" indent="-285750">
              <a:spcAft>
                <a:spcPts val="300"/>
              </a:spcAft>
              <a:buFont typeface="Courier New"/>
              <a:buChar char="o"/>
            </a:pPr>
            <a:r>
              <a:rPr lang="en-US" sz="1200" dirty="0">
                <a:latin typeface="Garamond" panose="02020404030301010803" pitchFamily="18" charset="0"/>
              </a:rPr>
              <a:t>School-based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ADFE0-B6A3-3E6B-53AA-C0B42F4A3E75}"/>
              </a:ext>
            </a:extLst>
          </p:cNvPr>
          <p:cNvSpPr txBox="1"/>
          <p:nvPr/>
        </p:nvSpPr>
        <p:spPr>
          <a:xfrm>
            <a:off x="3331215" y="1043521"/>
            <a:ext cx="2720793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200" b="1" dirty="0">
                <a:latin typeface="Garamond" panose="02020404030301010803" pitchFamily="18" charset="0"/>
              </a:rPr>
              <a:t>Child and Family Traumatic Stress Intervention (CFTSI)</a:t>
            </a:r>
            <a:endParaRPr lang="en-US" dirty="0">
              <a:latin typeface="Garamond" panose="02020404030301010803" pitchFamily="18" charset="0"/>
            </a:endParaRPr>
          </a:p>
          <a:p>
            <a:pPr marL="742950" lvl="1" indent="-285750">
              <a:spcAft>
                <a:spcPts val="300"/>
              </a:spcAft>
              <a:buFont typeface="Courier New"/>
              <a:buChar char="o"/>
            </a:pPr>
            <a:r>
              <a:rPr lang="en-US" sz="1200" dirty="0">
                <a:latin typeface="Garamond" panose="02020404030301010803" pitchFamily="18" charset="0"/>
              </a:rPr>
              <a:t>7-18 years old</a:t>
            </a:r>
          </a:p>
          <a:p>
            <a:pPr marL="742950" lvl="1" indent="-285750">
              <a:spcAft>
                <a:spcPts val="300"/>
              </a:spcAft>
              <a:buFont typeface="Courier New"/>
              <a:buChar char="o"/>
            </a:pPr>
            <a:r>
              <a:rPr lang="en-US" sz="1200" dirty="0">
                <a:latin typeface="Garamond" panose="02020404030301010803" pitchFamily="18" charset="0"/>
              </a:rPr>
              <a:t>Non-school based</a:t>
            </a:r>
          </a:p>
          <a:p>
            <a:pPr marL="742950" lvl="1" indent="-285750">
              <a:spcAft>
                <a:spcPts val="300"/>
              </a:spcAft>
              <a:buFont typeface="Courier New"/>
              <a:buChar char="o"/>
            </a:pPr>
            <a:r>
              <a:rPr lang="en-US" sz="1200" dirty="0">
                <a:latin typeface="Garamond" panose="02020404030301010803" pitchFamily="18" charset="0"/>
              </a:rPr>
              <a:t>Brief, early intervention to be implemented within 30-45 days following a traumatic event or disclosure of physical or sexual abuse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200" b="1" dirty="0">
                <a:latin typeface="Garamond" panose="02020404030301010803" pitchFamily="18" charset="0"/>
              </a:rPr>
              <a:t>Trauma Systems Therapy (TST)</a:t>
            </a:r>
          </a:p>
          <a:p>
            <a:pPr marL="742950" lvl="1" indent="-285750">
              <a:spcAft>
                <a:spcPts val="300"/>
              </a:spcAft>
              <a:buFont typeface="Courier New"/>
              <a:buChar char="o"/>
            </a:pPr>
            <a:r>
              <a:rPr lang="en-US" sz="1200" dirty="0">
                <a:latin typeface="Garamond" panose="02020404030301010803" pitchFamily="18" charset="0"/>
              </a:rPr>
              <a:t>6-19 years old</a:t>
            </a:r>
          </a:p>
          <a:p>
            <a:pPr marL="742950" lvl="1" indent="-285750">
              <a:spcAft>
                <a:spcPts val="300"/>
              </a:spcAft>
              <a:buFont typeface="Courier New"/>
              <a:buChar char="o"/>
            </a:pPr>
            <a:r>
              <a:rPr lang="en-US" sz="1200" dirty="0">
                <a:latin typeface="Garamond" panose="02020404030301010803" pitchFamily="18" charset="0"/>
              </a:rPr>
              <a:t>Non-school based</a:t>
            </a:r>
          </a:p>
          <a:p>
            <a:pPr marL="742950" lvl="1" indent="-285750">
              <a:spcAft>
                <a:spcPts val="300"/>
              </a:spcAft>
              <a:buFont typeface="Courier New"/>
              <a:buChar char="o"/>
            </a:pPr>
            <a:r>
              <a:rPr lang="en-US" sz="1200" dirty="0">
                <a:latin typeface="Garamond" panose="02020404030301010803" pitchFamily="18" charset="0"/>
              </a:rPr>
              <a:t>Model of care for traumatized children that addresses both the individual child’s emotional needs as well as the social environment in which they live</a:t>
            </a:r>
          </a:p>
          <a:p>
            <a:pPr marL="285750" indent="-285750">
              <a:buFont typeface="Arial"/>
              <a:buChar char="•"/>
            </a:pPr>
            <a:endParaRPr lang="en-US" sz="1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CC32DFA2-1D5C-DE1F-2979-4F69B5FD8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loud Callout 30">
            <a:extLst>
              <a:ext uri="{FF2B5EF4-FFF2-40B4-BE49-F238E27FC236}">
                <a16:creationId xmlns:a16="http://schemas.microsoft.com/office/drawing/2014/main" id="{EC0DBEF0-8A76-14CA-7A52-03E612A44AD5}"/>
              </a:ext>
            </a:extLst>
          </p:cNvPr>
          <p:cNvSpPr/>
          <p:nvPr/>
        </p:nvSpPr>
        <p:spPr>
          <a:xfrm>
            <a:off x="1540476" y="749643"/>
            <a:ext cx="6870356" cy="3361037"/>
          </a:xfrm>
          <a:prstGeom prst="cloudCallout">
            <a:avLst>
              <a:gd name="adj1" fmla="val -38487"/>
              <a:gd name="adj2" fmla="val 6645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Google Shape;227;p30">
            <a:extLst>
              <a:ext uri="{FF2B5EF4-FFF2-40B4-BE49-F238E27FC236}">
                <a16:creationId xmlns:a16="http://schemas.microsoft.com/office/drawing/2014/main" id="{65EC3E7F-E24E-5109-A4C8-425524B49A3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64941" y="1470298"/>
            <a:ext cx="4621426" cy="1919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Garamond" panose="02020404030301010803" pitchFamily="18" charset="0"/>
              </a:rPr>
              <a:t>Discussion Question:</a:t>
            </a:r>
            <a:br>
              <a:rPr lang="en-US" sz="2200" b="1" dirty="0">
                <a:latin typeface="Garamond" panose="02020404030301010803" pitchFamily="18" charset="0"/>
              </a:rPr>
            </a:br>
            <a:br>
              <a:rPr lang="en-US" sz="2200" b="1" dirty="0">
                <a:latin typeface="Garamond" panose="02020404030301010803" pitchFamily="18" charset="0"/>
              </a:rPr>
            </a:br>
            <a:r>
              <a:rPr lang="en-US" sz="2200" dirty="0">
                <a:latin typeface="Garamond" panose="02020404030301010803" pitchFamily="18" charset="0"/>
              </a:rPr>
              <a:t>What Tier 3 support(s) are implemented in your setting? What is a Tier 3 support that you would like to incorporate?</a:t>
            </a:r>
            <a:endParaRPr lang="en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744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D6C8B-C39B-FB4B-F0C1-5C7072B7F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7;p30">
            <a:extLst>
              <a:ext uri="{FF2B5EF4-FFF2-40B4-BE49-F238E27FC236}">
                <a16:creationId xmlns:a16="http://schemas.microsoft.com/office/drawing/2014/main" id="{AAB68AD3-83C3-EC65-48E2-9096CDA91651}"/>
              </a:ext>
            </a:extLst>
          </p:cNvPr>
          <p:cNvSpPr txBox="1">
            <a:spLocks/>
          </p:cNvSpPr>
          <p:nvPr/>
        </p:nvSpPr>
        <p:spPr>
          <a:xfrm>
            <a:off x="1659923" y="294742"/>
            <a:ext cx="5824152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More Practices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4BF2B26D-24E2-6F9D-EB1B-2CF67A35F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42" y="994086"/>
            <a:ext cx="7634115" cy="3155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E6793A-3552-6410-6AF7-F1E2DF442D73}"/>
              </a:ext>
            </a:extLst>
          </p:cNvPr>
          <p:cNvSpPr txBox="1"/>
          <p:nvPr/>
        </p:nvSpPr>
        <p:spPr>
          <a:xfrm>
            <a:off x="5354425" y="4549765"/>
            <a:ext cx="3479528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 fontAlgn="base">
              <a:lnSpc>
                <a:spcPts val="1725"/>
              </a:lnSpc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Regional Educational Laboratory Appalachia, 2021</a:t>
            </a:r>
          </a:p>
        </p:txBody>
      </p:sp>
    </p:spTree>
    <p:extLst>
      <p:ext uri="{BB962C8B-B14F-4D97-AF65-F5344CB8AC3E}">
        <p14:creationId xmlns:p14="http://schemas.microsoft.com/office/powerpoint/2010/main" val="577348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0F762-C151-879D-DD2C-FB0C9EB4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7;p30">
            <a:extLst>
              <a:ext uri="{FF2B5EF4-FFF2-40B4-BE49-F238E27FC236}">
                <a16:creationId xmlns:a16="http://schemas.microsoft.com/office/drawing/2014/main" id="{95DA27F9-FDF0-3755-0917-667B4CEC3B0C}"/>
              </a:ext>
            </a:extLst>
          </p:cNvPr>
          <p:cNvSpPr txBox="1">
            <a:spLocks/>
          </p:cNvSpPr>
          <p:nvPr/>
        </p:nvSpPr>
        <p:spPr>
          <a:xfrm>
            <a:off x="1659923" y="285315"/>
            <a:ext cx="5824152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More Practices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0765B0F0-05C1-85D0-25A6-7E8A977B09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7160" y="864973"/>
            <a:ext cx="6769679" cy="3458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1AF71B-ACFA-1526-6A44-171F65E76E96}"/>
              </a:ext>
            </a:extLst>
          </p:cNvPr>
          <p:cNvSpPr txBox="1"/>
          <p:nvPr/>
        </p:nvSpPr>
        <p:spPr>
          <a:xfrm>
            <a:off x="5354425" y="4549765"/>
            <a:ext cx="3479528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 fontAlgn="base">
              <a:lnSpc>
                <a:spcPts val="1725"/>
              </a:lnSpc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Regional Educational Laboratory Appalachia, 2021</a:t>
            </a:r>
          </a:p>
        </p:txBody>
      </p:sp>
    </p:spTree>
    <p:extLst>
      <p:ext uri="{BB962C8B-B14F-4D97-AF65-F5344CB8AC3E}">
        <p14:creationId xmlns:p14="http://schemas.microsoft.com/office/powerpoint/2010/main" val="764409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F7052-0452-0FA0-6BAA-35DEDABEB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7;p30">
            <a:extLst>
              <a:ext uri="{FF2B5EF4-FFF2-40B4-BE49-F238E27FC236}">
                <a16:creationId xmlns:a16="http://schemas.microsoft.com/office/drawing/2014/main" id="{991CB7A5-395D-3DDC-CD6E-5DA4578B4A14}"/>
              </a:ext>
            </a:extLst>
          </p:cNvPr>
          <p:cNvSpPr txBox="1">
            <a:spLocks/>
          </p:cNvSpPr>
          <p:nvPr/>
        </p:nvSpPr>
        <p:spPr>
          <a:xfrm>
            <a:off x="1659923" y="285315"/>
            <a:ext cx="5824152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More Practices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A80C0E4F-3D4F-4CDA-104C-644F014DAA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57" b="6050"/>
          <a:stretch/>
        </p:blipFill>
        <p:spPr>
          <a:xfrm>
            <a:off x="650141" y="1648806"/>
            <a:ext cx="7843718" cy="18458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67A5AF-34F1-D3AE-D247-55C7B27E5FC8}"/>
              </a:ext>
            </a:extLst>
          </p:cNvPr>
          <p:cNvSpPr txBox="1"/>
          <p:nvPr/>
        </p:nvSpPr>
        <p:spPr>
          <a:xfrm>
            <a:off x="5354425" y="4549765"/>
            <a:ext cx="3479528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 fontAlgn="base">
              <a:lnSpc>
                <a:spcPts val="1725"/>
              </a:lnSpc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Regional Educational Laboratory Appalachia, 2021</a:t>
            </a:r>
          </a:p>
        </p:txBody>
      </p:sp>
    </p:spTree>
    <p:extLst>
      <p:ext uri="{BB962C8B-B14F-4D97-AF65-F5344CB8AC3E}">
        <p14:creationId xmlns:p14="http://schemas.microsoft.com/office/powerpoint/2010/main" val="1190553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38EB92D1-396A-E88B-BDBB-371B54851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udents running into school">
            <a:extLst>
              <a:ext uri="{FF2B5EF4-FFF2-40B4-BE49-F238E27FC236}">
                <a16:creationId xmlns:a16="http://schemas.microsoft.com/office/drawing/2014/main" id="{03CFA9F3-B7EA-67D3-5FC3-32ECBDDC67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24" y="210312"/>
            <a:ext cx="8763477" cy="472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75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6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C9244-11C2-6AFB-F9BD-A72ED2E36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13E1F4-F79C-39AA-2921-2DC60833A289}"/>
              </a:ext>
            </a:extLst>
          </p:cNvPr>
          <p:cNvSpPr txBox="1"/>
          <p:nvPr/>
        </p:nvSpPr>
        <p:spPr>
          <a:xfrm>
            <a:off x="472105" y="1490244"/>
            <a:ext cx="4608944" cy="2936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lnSpc>
                <a:spcPts val="1725"/>
              </a:lnSpc>
            </a:pPr>
            <a:r>
              <a:rPr lang="en-US" sz="1800" b="1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Beyond trauma-informed strategies:</a:t>
            </a:r>
          </a:p>
          <a:p>
            <a:pPr algn="l" rtl="0" fontAlgn="base">
              <a:lnSpc>
                <a:spcPts val="1725"/>
              </a:lnSpc>
            </a:pPr>
            <a:endParaRPr lang="en-US" sz="1800" b="1" i="0" u="none" strike="noStrike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  <a:p>
            <a:pPr marL="285750" indent="-285750" algn="l" rtl="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Thinking about how we conceptualize trauma — what trauma experiences are we dismissing or leaving out of the conversation?</a:t>
            </a:r>
          </a:p>
          <a:p>
            <a:pPr marL="285750" indent="-285750" algn="l" rtl="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endParaRPr lang="en-US" sz="1800" i="0" u="none" strike="noStrike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  <a:p>
            <a:pPr marL="285750" indent="-285750" algn="l" rtl="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Shifting from blaming of families for their trauma experiences to considering what larger issues/conditions/systems led to these experiences?</a:t>
            </a:r>
          </a:p>
          <a:p>
            <a:pPr marL="285750" indent="-285750" algn="l" rtl="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endParaRPr lang="en-US" sz="1800" i="0" u="none" strike="noStrike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  <a:p>
            <a:pPr marL="285750" indent="-285750" algn="l" rtl="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Conversations on trauma need to incorporate culture, race, and equity </a:t>
            </a:r>
          </a:p>
        </p:txBody>
      </p:sp>
      <p:sp>
        <p:nvSpPr>
          <p:cNvPr id="5" name="Google Shape;227;p30">
            <a:extLst>
              <a:ext uri="{FF2B5EF4-FFF2-40B4-BE49-F238E27FC236}">
                <a16:creationId xmlns:a16="http://schemas.microsoft.com/office/drawing/2014/main" id="{99DFEC37-5BDB-FC4B-4BE6-DBE480383B60}"/>
              </a:ext>
            </a:extLst>
          </p:cNvPr>
          <p:cNvSpPr txBox="1">
            <a:spLocks/>
          </p:cNvSpPr>
          <p:nvPr/>
        </p:nvSpPr>
        <p:spPr>
          <a:xfrm>
            <a:off x="1787611" y="285315"/>
            <a:ext cx="5824152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Additional Considerations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 descr="A clothespin holding a sign&#10;&#10;Description automatically generated">
            <a:extLst>
              <a:ext uri="{FF2B5EF4-FFF2-40B4-BE49-F238E27FC236}">
                <a16:creationId xmlns:a16="http://schemas.microsoft.com/office/drawing/2014/main" id="{F442678D-36C3-F0BF-4B1B-37AD0CF2F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011" y="1490244"/>
            <a:ext cx="3256103" cy="216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06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A18A2-2DDE-7067-A406-52C05B93E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5FFCB1C-3D03-92FB-360D-55A739330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1" y="286884"/>
            <a:ext cx="7588579" cy="452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D5A0F8-E672-6962-1A17-C8A0E9DE3139}"/>
              </a:ext>
            </a:extLst>
          </p:cNvPr>
          <p:cNvSpPr/>
          <p:nvPr/>
        </p:nvSpPr>
        <p:spPr>
          <a:xfrm>
            <a:off x="622169" y="3054285"/>
            <a:ext cx="7861955" cy="18382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EAA82-D6B0-8B7E-6F7B-259C8B698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66AE9D-F5C4-B3B8-EA3A-EF76AA502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1" y="286884"/>
            <a:ext cx="7588579" cy="452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699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5F701-9643-EE30-B515-5E9A33A3D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C4BA530-1A0F-4D8F-6C1B-6BD1CD003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415" y="289621"/>
            <a:ext cx="4969362" cy="354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27;p30">
            <a:extLst>
              <a:ext uri="{FF2B5EF4-FFF2-40B4-BE49-F238E27FC236}">
                <a16:creationId xmlns:a16="http://schemas.microsoft.com/office/drawing/2014/main" id="{039D0520-3000-3133-1629-F6BC7AB048EA}"/>
              </a:ext>
            </a:extLst>
          </p:cNvPr>
          <p:cNvSpPr txBox="1">
            <a:spLocks/>
          </p:cNvSpPr>
          <p:nvPr/>
        </p:nvSpPr>
        <p:spPr>
          <a:xfrm>
            <a:off x="1778902" y="3803578"/>
            <a:ext cx="5824152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Are your trauma-informed practices </a:t>
            </a:r>
            <a:r>
              <a:rPr lang="en" sz="2400" b="1" i="1" dirty="0">
                <a:solidFill>
                  <a:schemeClr val="accent1"/>
                </a:solidFill>
                <a:latin typeface="Garamond" panose="02020404030301010803" pitchFamily="18" charset="0"/>
              </a:rPr>
              <a:t>culturally responsive?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501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D5A26-A9AC-4F9E-0BCA-7F453808C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7;p30">
            <a:extLst>
              <a:ext uri="{FF2B5EF4-FFF2-40B4-BE49-F238E27FC236}">
                <a16:creationId xmlns:a16="http://schemas.microsoft.com/office/drawing/2014/main" id="{F7C15C6C-AE24-E8E1-0EFB-FC0F599E817F}"/>
              </a:ext>
            </a:extLst>
          </p:cNvPr>
          <p:cNvSpPr txBox="1">
            <a:spLocks/>
          </p:cNvSpPr>
          <p:nvPr/>
        </p:nvSpPr>
        <p:spPr>
          <a:xfrm>
            <a:off x="1799222" y="369498"/>
            <a:ext cx="5824152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Are your trauma-informed practices </a:t>
            </a:r>
            <a:r>
              <a:rPr lang="en" sz="2400" b="1" i="1" dirty="0">
                <a:solidFill>
                  <a:schemeClr val="accent1"/>
                </a:solidFill>
                <a:latin typeface="Garamond" panose="02020404030301010803" pitchFamily="18" charset="0"/>
              </a:rPr>
              <a:t>culturally responsive?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13B4BDF-3699-8C0D-0CDB-B91A52E82F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311648"/>
              </p:ext>
            </p:extLst>
          </p:nvPr>
        </p:nvGraphicFramePr>
        <p:xfrm>
          <a:off x="1107440" y="1483360"/>
          <a:ext cx="7030720" cy="3140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2636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E6EFE-6B7C-DC7D-567A-344AC84BE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7;p30">
            <a:extLst>
              <a:ext uri="{FF2B5EF4-FFF2-40B4-BE49-F238E27FC236}">
                <a16:creationId xmlns:a16="http://schemas.microsoft.com/office/drawing/2014/main" id="{775D071E-6415-8559-189E-92EF4765CF67}"/>
              </a:ext>
            </a:extLst>
          </p:cNvPr>
          <p:cNvSpPr txBox="1">
            <a:spLocks/>
          </p:cNvSpPr>
          <p:nvPr/>
        </p:nvSpPr>
        <p:spPr>
          <a:xfrm>
            <a:off x="1077131" y="369498"/>
            <a:ext cx="7129221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Cultural Humility: A Foundational Approach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62139-79F5-E0AC-D081-DF51B8E45453}"/>
              </a:ext>
            </a:extLst>
          </p:cNvPr>
          <p:cNvSpPr txBox="1"/>
          <p:nvPr/>
        </p:nvSpPr>
        <p:spPr>
          <a:xfrm>
            <a:off x="510850" y="1296516"/>
            <a:ext cx="817594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lnSpc>
                <a:spcPts val="1725"/>
              </a:lnSpc>
            </a:pPr>
            <a:r>
              <a:rPr lang="en-US" sz="18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How were you expected to interact with authority figures? Was the authority of teachers and others assumed or did it have to be earned?</a:t>
            </a:r>
          </a:p>
          <a:p>
            <a:pPr algn="ctr" rtl="0" fontAlgn="base">
              <a:lnSpc>
                <a:spcPts val="1725"/>
              </a:lnSpc>
            </a:pPr>
            <a:endParaRPr lang="en-US" sz="18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ctr" rtl="0" fontAlgn="base">
              <a:lnSpc>
                <a:spcPts val="1725"/>
              </a:lnSpc>
            </a:pPr>
            <a:r>
              <a:rPr lang="en-US" sz="18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Were you taught to accomplish goals by yourself or as a team?</a:t>
            </a:r>
          </a:p>
          <a:p>
            <a:pPr algn="ctr" rtl="0" fontAlgn="base">
              <a:lnSpc>
                <a:spcPts val="1725"/>
              </a:lnSpc>
            </a:pPr>
            <a:endParaRPr lang="en-US" sz="18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ctr" rtl="0" fontAlgn="base">
              <a:lnSpc>
                <a:spcPts val="1725"/>
              </a:lnSpc>
            </a:pPr>
            <a:r>
              <a:rPr lang="en-US" sz="18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What did your parents and community tell you respect looks like? What about disrespect?</a:t>
            </a:r>
          </a:p>
          <a:p>
            <a:pPr algn="ctr" rtl="0" fontAlgn="base">
              <a:lnSpc>
                <a:spcPts val="1725"/>
              </a:lnSpc>
            </a:pPr>
            <a:endParaRPr lang="en-US" sz="18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ctr" rtl="0" fontAlgn="base">
              <a:lnSpc>
                <a:spcPts val="1725"/>
              </a:lnSpc>
            </a:pPr>
            <a:r>
              <a:rPr lang="en-US" sz="18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What social attributes were praised in your community? Which ones were you taught to avoid?</a:t>
            </a:r>
          </a:p>
          <a:p>
            <a:pPr algn="ctr" rtl="0" fontAlgn="base">
              <a:lnSpc>
                <a:spcPts val="1725"/>
              </a:lnSpc>
            </a:pPr>
            <a:endParaRPr lang="en-US" sz="18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ctr" rtl="0" fontAlgn="base">
              <a:lnSpc>
                <a:spcPts val="1725"/>
              </a:lnSpc>
            </a:pPr>
            <a:r>
              <a:rPr lang="en-US" sz="18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How were you taught to respond to different emotional displays—crying, anger, </a:t>
            </a:r>
            <a:r>
              <a:rPr lang="en-US" sz="1800" i="0" u="none" strike="noStrike" dirty="0" err="1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etc</a:t>
            </a:r>
            <a:r>
              <a:rPr lang="en-US" sz="18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?</a:t>
            </a:r>
          </a:p>
          <a:p>
            <a:pPr algn="ctr" rtl="0" fontAlgn="base">
              <a:lnSpc>
                <a:spcPts val="1725"/>
              </a:lnSpc>
            </a:pPr>
            <a:endParaRPr lang="en-US" sz="18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ctr" rtl="0" fontAlgn="base">
              <a:lnSpc>
                <a:spcPts val="1725"/>
              </a:lnSpc>
            </a:pPr>
            <a:r>
              <a:rPr lang="en-US" sz="18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What family stories are regularly told or referenced? What messages do they communicate about core values?</a:t>
            </a:r>
          </a:p>
        </p:txBody>
      </p:sp>
    </p:spTree>
    <p:extLst>
      <p:ext uri="{BB962C8B-B14F-4D97-AF65-F5344CB8AC3E}">
        <p14:creationId xmlns:p14="http://schemas.microsoft.com/office/powerpoint/2010/main" val="477603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E7002-018F-8C7E-F392-7C09E99EE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8D6251-6A6B-97AE-248D-FFBF19A890AE}"/>
              </a:ext>
            </a:extLst>
          </p:cNvPr>
          <p:cNvSpPr/>
          <p:nvPr/>
        </p:nvSpPr>
        <p:spPr>
          <a:xfrm>
            <a:off x="179109" y="197963"/>
            <a:ext cx="4374037" cy="232842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Engage Families &amp; Communities as Partners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28A607-4C7C-845D-24C6-174398257A25}"/>
              </a:ext>
            </a:extLst>
          </p:cNvPr>
          <p:cNvSpPr/>
          <p:nvPr/>
        </p:nvSpPr>
        <p:spPr>
          <a:xfrm>
            <a:off x="4562573" y="199535"/>
            <a:ext cx="4402318" cy="23174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Establish Safe and Inclusive Spaces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97561A-D359-D394-43C6-BF7648708A7E}"/>
              </a:ext>
            </a:extLst>
          </p:cNvPr>
          <p:cNvSpPr/>
          <p:nvPr/>
        </p:nvSpPr>
        <p:spPr>
          <a:xfrm>
            <a:off x="4564144" y="2548380"/>
            <a:ext cx="4402318" cy="241326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Center Students’ Cultural Strengths in Care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AFC704-F7C3-06BC-B62B-4249C60BEBCF}"/>
              </a:ext>
            </a:extLst>
          </p:cNvPr>
          <p:cNvSpPr/>
          <p:nvPr/>
        </p:nvSpPr>
        <p:spPr>
          <a:xfrm>
            <a:off x="180680" y="2546807"/>
            <a:ext cx="4374037" cy="24116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Address Systemic Barriers to Care</a:t>
            </a:r>
          </a:p>
        </p:txBody>
      </p:sp>
    </p:spTree>
    <p:extLst>
      <p:ext uri="{BB962C8B-B14F-4D97-AF65-F5344CB8AC3E}">
        <p14:creationId xmlns:p14="http://schemas.microsoft.com/office/powerpoint/2010/main" val="130073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85DDA-5A75-5234-F04E-D6DA56347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7;p30">
            <a:extLst>
              <a:ext uri="{FF2B5EF4-FFF2-40B4-BE49-F238E27FC236}">
                <a16:creationId xmlns:a16="http://schemas.microsoft.com/office/drawing/2014/main" id="{8EA0021F-2B26-D5AB-CCBB-D2BD8C39AC85}"/>
              </a:ext>
            </a:extLst>
          </p:cNvPr>
          <p:cNvSpPr txBox="1">
            <a:spLocks/>
          </p:cNvSpPr>
          <p:nvPr/>
        </p:nvSpPr>
        <p:spPr>
          <a:xfrm>
            <a:off x="216814" y="312557"/>
            <a:ext cx="8700941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i="1">
                <a:solidFill>
                  <a:schemeClr val="accent1"/>
                </a:solidFill>
                <a:latin typeface="Garamond" panose="02020404030301010803" pitchFamily="18" charset="0"/>
              </a:rPr>
              <a:t>Quiz Time!</a:t>
            </a:r>
            <a:endParaRPr lang="en" i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92FAEF-AC0E-4F43-C027-142598C40730}"/>
              </a:ext>
            </a:extLst>
          </p:cNvPr>
          <p:cNvSpPr txBox="1"/>
          <p:nvPr/>
        </p:nvSpPr>
        <p:spPr>
          <a:xfrm>
            <a:off x="510850" y="1296516"/>
            <a:ext cx="817594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True/False: </a:t>
            </a:r>
            <a:r>
              <a:rPr lang="en-US" sz="18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Trauma-informed practices only focus on supporting students who have experienced significant trauma.</a:t>
            </a:r>
            <a:endParaRPr lang="en-US" sz="18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83EFF9-CFED-4BA9-3ED0-AE4C5BB8E007}"/>
              </a:ext>
            </a:extLst>
          </p:cNvPr>
          <p:cNvSpPr txBox="1"/>
          <p:nvPr/>
        </p:nvSpPr>
        <p:spPr>
          <a:xfrm>
            <a:off x="488196" y="2046641"/>
            <a:ext cx="806686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True/False: </a:t>
            </a:r>
            <a:r>
              <a:rPr lang="en-US" sz="18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School health professionals must know a student’s ACE score (or the traumatic events that have happened to them) to successfully intervene.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4F9CC-84FA-1A7C-3080-6F312B8B3B87}"/>
              </a:ext>
            </a:extLst>
          </p:cNvPr>
          <p:cNvSpPr txBox="1"/>
          <p:nvPr/>
        </p:nvSpPr>
        <p:spPr>
          <a:xfrm>
            <a:off x="480446" y="2806057"/>
            <a:ext cx="813661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True/False: </a:t>
            </a:r>
            <a:r>
              <a:rPr lang="en-US" sz="18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Culturally responsive trauma-informed practices require an understanding of how cultural backgrounds shape students’ responses to trauma.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2A4EF-6E2C-9D74-3B5B-C05F95393BD2}"/>
              </a:ext>
            </a:extLst>
          </p:cNvPr>
          <p:cNvSpPr txBox="1"/>
          <p:nvPr/>
        </p:nvSpPr>
        <p:spPr>
          <a:xfrm>
            <a:off x="478508" y="3375104"/>
            <a:ext cx="8262535" cy="756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marL="285750" indent="-285750" rtl="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True/False: </a:t>
            </a:r>
            <a:r>
              <a:rPr lang="en-US" sz="18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I’m a teacher, not a school health professional—I can’t contribute to trauma-informed practice in schools!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27918-C6DB-1AE5-8F70-60472E304D9D}"/>
              </a:ext>
            </a:extLst>
          </p:cNvPr>
          <p:cNvSpPr/>
          <p:nvPr/>
        </p:nvSpPr>
        <p:spPr>
          <a:xfrm>
            <a:off x="1363851" y="1239865"/>
            <a:ext cx="728420" cy="34096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6036B9-4894-939F-FFA3-8EDC43561543}"/>
              </a:ext>
            </a:extLst>
          </p:cNvPr>
          <p:cNvSpPr/>
          <p:nvPr/>
        </p:nvSpPr>
        <p:spPr>
          <a:xfrm>
            <a:off x="1361268" y="2004448"/>
            <a:ext cx="728420" cy="34096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56A9A4-CF93-7862-9F2A-7E056A912E16}"/>
              </a:ext>
            </a:extLst>
          </p:cNvPr>
          <p:cNvSpPr/>
          <p:nvPr/>
        </p:nvSpPr>
        <p:spPr>
          <a:xfrm>
            <a:off x="1350936" y="3536198"/>
            <a:ext cx="728420" cy="34096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4ECB81-FB0C-ECEB-A529-A90BEE7CE4F0}"/>
              </a:ext>
            </a:extLst>
          </p:cNvPr>
          <p:cNvSpPr/>
          <p:nvPr/>
        </p:nvSpPr>
        <p:spPr>
          <a:xfrm>
            <a:off x="743918" y="2774197"/>
            <a:ext cx="728420" cy="34096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26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7" grpId="0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CECCE-C3DE-48FC-B1BC-E98CF0E04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7;p30">
            <a:extLst>
              <a:ext uri="{FF2B5EF4-FFF2-40B4-BE49-F238E27FC236}">
                <a16:creationId xmlns:a16="http://schemas.microsoft.com/office/drawing/2014/main" id="{693CB8B3-9173-22C8-2EF7-564667BA47B6}"/>
              </a:ext>
            </a:extLst>
          </p:cNvPr>
          <p:cNvSpPr txBox="1">
            <a:spLocks/>
          </p:cNvSpPr>
          <p:nvPr/>
        </p:nvSpPr>
        <p:spPr>
          <a:xfrm>
            <a:off x="216815" y="2180103"/>
            <a:ext cx="8700941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i="1" dirty="0">
                <a:solidFill>
                  <a:schemeClr val="accent1"/>
                </a:solidFill>
                <a:latin typeface="Garamond" panose="02020404030301010803" pitchFamily="18" charset="0"/>
              </a:rPr>
              <a:t>A word on secondary traumatic stress…</a:t>
            </a:r>
            <a:endParaRPr lang="en" i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662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16E99-01F5-3971-E0E5-91F6FC9E4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7;p30">
            <a:extLst>
              <a:ext uri="{FF2B5EF4-FFF2-40B4-BE49-F238E27FC236}">
                <a16:creationId xmlns:a16="http://schemas.microsoft.com/office/drawing/2014/main" id="{C9ECFEA2-60B6-0EF7-AE6A-49544255A5F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600"/>
              </a:spcAft>
              <a:buClr>
                <a:schemeClr val="dk1"/>
              </a:buClr>
              <a:buSzPts val="3500"/>
            </a:pPr>
            <a:r>
              <a:rPr lang="en-US" sz="2000" b="0" i="1" u="none" strike="noStrike" cap="none" dirty="0">
                <a:solidFill>
                  <a:schemeClr val="dk1"/>
                </a:solidFill>
              </a:rPr>
              <a:t>A word on secondary traumatic stress…</a:t>
            </a:r>
          </a:p>
        </p:txBody>
      </p:sp>
      <p:sp>
        <p:nvSpPr>
          <p:cNvPr id="2" name="Google Shape;227;p30">
            <a:extLst>
              <a:ext uri="{FF2B5EF4-FFF2-40B4-BE49-F238E27FC236}">
                <a16:creationId xmlns:a16="http://schemas.microsoft.com/office/drawing/2014/main" id="{AD70FC49-7712-8082-1D70-89F04308164F}"/>
              </a:ext>
            </a:extLst>
          </p:cNvPr>
          <p:cNvSpPr txBox="1">
            <a:spLocks/>
          </p:cNvSpPr>
          <p:nvPr/>
        </p:nvSpPr>
        <p:spPr>
          <a:xfrm>
            <a:off x="311700" y="1208225"/>
            <a:ext cx="4069800" cy="32644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dk1"/>
                </a:solidFill>
                <a:latin typeface="Garamond" panose="02020404030301010803" pitchFamily="18" charset="0"/>
              </a:rPr>
              <a:t>Secondary Traumatic Stress: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Garamond" panose="02020404030301010803" pitchFamily="18" charset="0"/>
              </a:rPr>
              <a:t>The experience of trauma-like symptoms (e.g., intrusive thoughts, emotion dysregulation) following exposure to traumatized individuals.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C53D0-D01C-07D8-50D0-504B98642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66" r="15014" b="-2"/>
          <a:stretch/>
        </p:blipFill>
        <p:spPr>
          <a:xfrm>
            <a:off x="4762500" y="1208225"/>
            <a:ext cx="4069800" cy="3264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542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7F921217-3893-F4F2-99FC-B0DAAF083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>
            <a:extLst>
              <a:ext uri="{FF2B5EF4-FFF2-40B4-BE49-F238E27FC236}">
                <a16:creationId xmlns:a16="http://schemas.microsoft.com/office/drawing/2014/main" id="{7D0CB331-4A0B-0457-7D3B-B16C20F41C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0644" y="334719"/>
            <a:ext cx="8102381" cy="712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Garamond" panose="02020404030301010803" pitchFamily="18" charset="0"/>
              </a:rPr>
              <a:t>What You Can Expect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400" b="1" baseline="30000" dirty="0"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E28D5D-2411-DF55-9729-E81789B7DD25}"/>
              </a:ext>
            </a:extLst>
          </p:cNvPr>
          <p:cNvSpPr txBox="1"/>
          <p:nvPr/>
        </p:nvSpPr>
        <p:spPr>
          <a:xfrm>
            <a:off x="1175657" y="1068187"/>
            <a:ext cx="361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accent1"/>
                </a:solidFill>
                <a:latin typeface="Garamond" panose="02020404030301010803" pitchFamily="18" charset="0"/>
              </a:rPr>
              <a:t>1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D8D8C-C164-4314-EDC1-2E4FE10DB647}"/>
              </a:ext>
            </a:extLst>
          </p:cNvPr>
          <p:cNvSpPr txBox="1"/>
          <p:nvPr/>
        </p:nvSpPr>
        <p:spPr>
          <a:xfrm>
            <a:off x="3419585" y="1063574"/>
            <a:ext cx="361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accent1"/>
                </a:solidFill>
                <a:latin typeface="Garamond" panose="02020404030301010803" pitchFamily="18" charset="0"/>
              </a:rPr>
              <a:t>2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5A4F0B-0233-5E5C-1698-6113B71292AF}"/>
              </a:ext>
            </a:extLst>
          </p:cNvPr>
          <p:cNvSpPr txBox="1"/>
          <p:nvPr/>
        </p:nvSpPr>
        <p:spPr>
          <a:xfrm>
            <a:off x="5801902" y="1044938"/>
            <a:ext cx="361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accent1"/>
                </a:solidFill>
                <a:latin typeface="Garamond" panose="02020404030301010803" pitchFamily="18" charset="0"/>
              </a:rPr>
              <a:t>3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1D3F7-0A6A-ABF6-E528-C0EC4E9A2F33}"/>
              </a:ext>
            </a:extLst>
          </p:cNvPr>
          <p:cNvSpPr txBox="1"/>
          <p:nvPr/>
        </p:nvSpPr>
        <p:spPr>
          <a:xfrm>
            <a:off x="364210" y="1487412"/>
            <a:ext cx="20380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Understand the </a:t>
            </a:r>
            <a:r>
              <a:rPr lang="en" sz="2000" b="1" i="1" dirty="0">
                <a:solidFill>
                  <a:schemeClr val="accent1"/>
                </a:solidFill>
                <a:latin typeface="Garamond" panose="02020404030301010803" pitchFamily="18" charset="0"/>
              </a:rPr>
              <a:t>essential</a:t>
            </a:r>
            <a:r>
              <a:rPr lang="e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 principles of TIPs in schools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E965D0-FAE3-2173-E0A8-D1572A6C2287}"/>
              </a:ext>
            </a:extLst>
          </p:cNvPr>
          <p:cNvSpPr txBox="1"/>
          <p:nvPr/>
        </p:nvSpPr>
        <p:spPr>
          <a:xfrm>
            <a:off x="2605320" y="1502911"/>
            <a:ext cx="20364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Identify practical strategies for implementing TIPs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4DD589-D868-4F47-D40A-E54F0BAEE2B0}"/>
              </a:ext>
            </a:extLst>
          </p:cNvPr>
          <p:cNvSpPr txBox="1"/>
          <p:nvPr/>
        </p:nvSpPr>
        <p:spPr>
          <a:xfrm>
            <a:off x="5005953" y="1526158"/>
            <a:ext cx="20380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Explore culturally responsive TIPs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2" name="Google Shape;227;p30">
            <a:extLst>
              <a:ext uri="{FF2B5EF4-FFF2-40B4-BE49-F238E27FC236}">
                <a16:creationId xmlns:a16="http://schemas.microsoft.com/office/drawing/2014/main" id="{714BE574-5031-3330-E59D-5226B3B36DDE}"/>
              </a:ext>
            </a:extLst>
          </p:cNvPr>
          <p:cNvSpPr txBox="1">
            <a:spLocks/>
          </p:cNvSpPr>
          <p:nvPr/>
        </p:nvSpPr>
        <p:spPr>
          <a:xfrm>
            <a:off x="529047" y="2662367"/>
            <a:ext cx="8102381" cy="71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lbert Sans"/>
              <a:buNone/>
              <a:defRPr sz="13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/>
            <a:r>
              <a:rPr lang="en" sz="3600" b="1" dirty="0">
                <a:latin typeface="Garamond" panose="02020404030301010803" pitchFamily="18" charset="0"/>
              </a:rPr>
              <a:t>What We Can Expect</a:t>
            </a:r>
          </a:p>
          <a:p>
            <a:pPr marL="0" indent="0"/>
            <a:endParaRPr lang="en" sz="2400" b="1" baseline="30000" dirty="0">
              <a:latin typeface="Garamond" panose="020204040303010108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97C014-3EC7-7B3A-1B7B-28206E9D989C}"/>
              </a:ext>
            </a:extLst>
          </p:cNvPr>
          <p:cNvSpPr txBox="1"/>
          <p:nvPr/>
        </p:nvSpPr>
        <p:spPr>
          <a:xfrm>
            <a:off x="1669869" y="3271610"/>
            <a:ext cx="361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accent1"/>
                </a:solidFill>
                <a:latin typeface="Garamond" panose="02020404030301010803" pitchFamily="18" charset="0"/>
              </a:rPr>
              <a:t>1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60ED2C-B089-51EF-A0BB-9510EABDD6EA}"/>
              </a:ext>
            </a:extLst>
          </p:cNvPr>
          <p:cNvSpPr txBox="1"/>
          <p:nvPr/>
        </p:nvSpPr>
        <p:spPr>
          <a:xfrm>
            <a:off x="4401994" y="3282496"/>
            <a:ext cx="361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accent1"/>
                </a:solidFill>
                <a:latin typeface="Garamond" panose="02020404030301010803" pitchFamily="18" charset="0"/>
              </a:rPr>
              <a:t>2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1B99A-343B-E660-C0EF-32B6D9E2B1BE}"/>
              </a:ext>
            </a:extLst>
          </p:cNvPr>
          <p:cNvSpPr txBox="1"/>
          <p:nvPr/>
        </p:nvSpPr>
        <p:spPr>
          <a:xfrm>
            <a:off x="7156270" y="3271609"/>
            <a:ext cx="361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accent1"/>
                </a:solidFill>
                <a:latin typeface="Garamond" panose="02020404030301010803" pitchFamily="18" charset="0"/>
              </a:rPr>
              <a:t>3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51952A-C8AF-DCB7-BCE4-BA621A97C3F4}"/>
              </a:ext>
            </a:extLst>
          </p:cNvPr>
          <p:cNvSpPr txBox="1"/>
          <p:nvPr/>
        </p:nvSpPr>
        <p:spPr>
          <a:xfrm>
            <a:off x="494212" y="3714083"/>
            <a:ext cx="27497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Think about content from your role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AC231B-A035-313E-1D69-384842F11D5F}"/>
              </a:ext>
            </a:extLst>
          </p:cNvPr>
          <p:cNvSpPr txBox="1"/>
          <p:nvPr/>
        </p:nvSpPr>
        <p:spPr>
          <a:xfrm>
            <a:off x="3208020" y="3714083"/>
            <a:ext cx="27497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A curiosity or appreciation for cultural responsiveness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FCC7E5-A382-3E37-1E17-FDA77800B5EF}"/>
              </a:ext>
            </a:extLst>
          </p:cNvPr>
          <p:cNvSpPr txBox="1"/>
          <p:nvPr/>
        </p:nvSpPr>
        <p:spPr>
          <a:xfrm>
            <a:off x="5980612" y="3714083"/>
            <a:ext cx="27497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Participation!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  <a:latin typeface="Garamond" panose="02020404030301010803" pitchFamily="18" charset="0"/>
                <a:sym typeface="Wingdings" pitchFamily="2" charset="2"/>
              </a:rPr>
              <a:t>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0A502-4EBB-68FB-FA4B-FCC827B91F7A}"/>
              </a:ext>
            </a:extLst>
          </p:cNvPr>
          <p:cNvSpPr txBox="1"/>
          <p:nvPr/>
        </p:nvSpPr>
        <p:spPr>
          <a:xfrm>
            <a:off x="7814099" y="1057853"/>
            <a:ext cx="361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accent1"/>
                </a:solidFill>
                <a:latin typeface="Garamond" panose="02020404030301010803" pitchFamily="18" charset="0"/>
              </a:rPr>
              <a:t>4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EDCD76-5122-8DC5-88B5-1FBA0C4AD605}"/>
              </a:ext>
            </a:extLst>
          </p:cNvPr>
          <p:cNvSpPr txBox="1"/>
          <p:nvPr/>
        </p:nvSpPr>
        <p:spPr>
          <a:xfrm>
            <a:off x="7018150" y="1539073"/>
            <a:ext cx="20380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Understand secondary traumatic stress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74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4D5BB-ABC4-ECC4-9A77-322F618AE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7;p30">
            <a:extLst>
              <a:ext uri="{FF2B5EF4-FFF2-40B4-BE49-F238E27FC236}">
                <a16:creationId xmlns:a16="http://schemas.microsoft.com/office/drawing/2014/main" id="{19594263-3144-61AF-3A00-A94B75E4F997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600"/>
              </a:spcAft>
              <a:buClr>
                <a:schemeClr val="dk1"/>
              </a:buClr>
              <a:buSzPts val="3500"/>
            </a:pPr>
            <a:r>
              <a:rPr lang="en-US" sz="2000" b="0" i="1" u="none" strike="noStrike" cap="none" dirty="0">
                <a:solidFill>
                  <a:schemeClr val="dk1"/>
                </a:solidFill>
              </a:rPr>
              <a:t>A word on secondary traumatic stress…</a:t>
            </a:r>
          </a:p>
        </p:txBody>
      </p:sp>
      <p:sp>
        <p:nvSpPr>
          <p:cNvPr id="2" name="Google Shape;227;p30">
            <a:extLst>
              <a:ext uri="{FF2B5EF4-FFF2-40B4-BE49-F238E27FC236}">
                <a16:creationId xmlns:a16="http://schemas.microsoft.com/office/drawing/2014/main" id="{3811966D-E081-CEFA-6C94-7263E8B0442F}"/>
              </a:ext>
            </a:extLst>
          </p:cNvPr>
          <p:cNvSpPr txBox="1">
            <a:spLocks/>
          </p:cNvSpPr>
          <p:nvPr/>
        </p:nvSpPr>
        <p:spPr>
          <a:xfrm>
            <a:off x="311700" y="1208225"/>
            <a:ext cx="4069800" cy="32644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lIns="91425" tIns="91425" rIns="91425" bIns="91425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algn="ctr">
              <a:lnSpc>
                <a:spcPct val="190000"/>
              </a:lnSpc>
              <a:spcAft>
                <a:spcPts val="600"/>
              </a:spcAft>
            </a:pPr>
            <a:r>
              <a:rPr lang="en-US" sz="1800" dirty="0">
                <a:effectLst/>
                <a:highlight>
                  <a:srgbClr val="FFFFFF"/>
                </a:highlight>
                <a:latin typeface="Garamond" panose="02020404030301010803" pitchFamily="18" charset="0"/>
                <a:ea typeface="Roboto" panose="02000000000000000000" pitchFamily="2" charset="0"/>
                <a:cs typeface="Roboto" panose="02000000000000000000" pitchFamily="2" charset="0"/>
              </a:rPr>
              <a:t>“Personal experiences have impacted my understanding of family trauma because I know how damaging experiences can be, and the long-term effects they have on people. Especially when it happens at such a formative age of being in middle school - they affect the way that you grow up and how you function as an adult. I went through trauma in middle school, and it has taken years to reverse the effects of it, many years later.” - Middle School Teacher</a:t>
            </a:r>
            <a:endParaRPr lang="en-US" sz="1800" dirty="0">
              <a:effectLst/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DB2AB-7AD4-22DB-2AD2-65E756B2F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66" r="15014" b="-2"/>
          <a:stretch/>
        </p:blipFill>
        <p:spPr>
          <a:xfrm>
            <a:off x="4762500" y="1208225"/>
            <a:ext cx="4069800" cy="3264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198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DD0E0-6147-308B-2F79-439284005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7;p30">
            <a:extLst>
              <a:ext uri="{FF2B5EF4-FFF2-40B4-BE49-F238E27FC236}">
                <a16:creationId xmlns:a16="http://schemas.microsoft.com/office/drawing/2014/main" id="{47AA2624-35B1-7EFD-761C-B699F6F9EE35}"/>
              </a:ext>
            </a:extLst>
          </p:cNvPr>
          <p:cNvSpPr txBox="1">
            <a:spLocks/>
          </p:cNvSpPr>
          <p:nvPr/>
        </p:nvSpPr>
        <p:spPr>
          <a:xfrm>
            <a:off x="254522" y="304168"/>
            <a:ext cx="8700941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i="1" dirty="0">
                <a:solidFill>
                  <a:schemeClr val="accent1"/>
                </a:solidFill>
                <a:latin typeface="Garamond" panose="02020404030301010803" pitchFamily="18" charset="0"/>
              </a:rPr>
              <a:t>A word on secondary traumatic stress…</a:t>
            </a:r>
            <a:endParaRPr lang="en" i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image1.png" descr="Chart, waterfall chart&#10;&#10;Description automatically generated">
            <a:extLst>
              <a:ext uri="{FF2B5EF4-FFF2-40B4-BE49-F238E27FC236}">
                <a16:creationId xmlns:a16="http://schemas.microsoft.com/office/drawing/2014/main" id="{E1AC6D0C-77C3-5E61-9761-4CCD26A1B7E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16438" y="980037"/>
            <a:ext cx="7700118" cy="381820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840997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80A4A-3135-0682-4F69-A99EC21CB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7;p30">
            <a:extLst>
              <a:ext uri="{FF2B5EF4-FFF2-40B4-BE49-F238E27FC236}">
                <a16:creationId xmlns:a16="http://schemas.microsoft.com/office/drawing/2014/main" id="{5F026219-0B77-AC35-4AFC-C65E969D2BDC}"/>
              </a:ext>
            </a:extLst>
          </p:cNvPr>
          <p:cNvSpPr txBox="1">
            <a:spLocks/>
          </p:cNvSpPr>
          <p:nvPr/>
        </p:nvSpPr>
        <p:spPr>
          <a:xfrm>
            <a:off x="254522" y="304168"/>
            <a:ext cx="8700941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i="1" dirty="0">
                <a:solidFill>
                  <a:schemeClr val="accent1"/>
                </a:solidFill>
                <a:latin typeface="Garamond" panose="02020404030301010803" pitchFamily="18" charset="0"/>
              </a:rPr>
              <a:t>A word on secondary traumatic stress…</a:t>
            </a:r>
            <a:endParaRPr lang="en" i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image1.png" descr="Chart, waterfall chart&#10;&#10;Description automatically generated">
            <a:extLst>
              <a:ext uri="{FF2B5EF4-FFF2-40B4-BE49-F238E27FC236}">
                <a16:creationId xmlns:a16="http://schemas.microsoft.com/office/drawing/2014/main" id="{A23DA018-4C63-285E-F471-AEC9441DF1B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121032" y="838984"/>
            <a:ext cx="4920791" cy="2941163"/>
          </a:xfrm>
          <a:prstGeom prst="rect">
            <a:avLst/>
          </a:prstGeom>
          <a:ln/>
        </p:spPr>
      </p:pic>
      <p:sp>
        <p:nvSpPr>
          <p:cNvPr id="2" name="Google Shape;227;p30">
            <a:extLst>
              <a:ext uri="{FF2B5EF4-FFF2-40B4-BE49-F238E27FC236}">
                <a16:creationId xmlns:a16="http://schemas.microsoft.com/office/drawing/2014/main" id="{508CD423-2284-CD1C-BCB7-BF809EF5D5DC}"/>
              </a:ext>
            </a:extLst>
          </p:cNvPr>
          <p:cNvSpPr txBox="1">
            <a:spLocks/>
          </p:cNvSpPr>
          <p:nvPr/>
        </p:nvSpPr>
        <p:spPr>
          <a:xfrm>
            <a:off x="237239" y="3704734"/>
            <a:ext cx="8700941" cy="2538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dirty="0">
                <a:solidFill>
                  <a:schemeClr val="accent1"/>
                </a:solidFill>
                <a:latin typeface="Garamond" panose="02020404030301010803" pitchFamily="18" charset="0"/>
              </a:rPr>
              <a:t>School personnel in the neglected and high ACEs profiles demonstrated higher levels of STS than those in the low ACEs and average profiles.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01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61A09-B03F-F29A-6ED5-8A61858D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7;p30">
            <a:extLst>
              <a:ext uri="{FF2B5EF4-FFF2-40B4-BE49-F238E27FC236}">
                <a16:creationId xmlns:a16="http://schemas.microsoft.com/office/drawing/2014/main" id="{7ED1E606-0B3E-6D4C-0EA8-2C47BEB6E8BC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600"/>
              </a:spcAft>
              <a:buClr>
                <a:schemeClr val="dk1"/>
              </a:buClr>
              <a:buSzPts val="3500"/>
            </a:pPr>
            <a:r>
              <a:rPr lang="en-US" sz="2000" b="0" i="1" u="none" strike="noStrike" cap="none">
                <a:solidFill>
                  <a:schemeClr val="dk1"/>
                </a:solidFill>
              </a:rPr>
              <a:t>A word on secondary traumatic stress…</a:t>
            </a:r>
          </a:p>
        </p:txBody>
      </p:sp>
      <p:graphicFrame>
        <p:nvGraphicFramePr>
          <p:cNvPr id="5" name="Google Shape;227;p30">
            <a:extLst>
              <a:ext uri="{FF2B5EF4-FFF2-40B4-BE49-F238E27FC236}">
                <a16:creationId xmlns:a16="http://schemas.microsoft.com/office/drawing/2014/main" id="{6A79B3D8-C1AE-3805-7842-46144B9A42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7460220"/>
              </p:ext>
            </p:extLst>
          </p:nvPr>
        </p:nvGraphicFramePr>
        <p:xfrm>
          <a:off x="311700" y="1208225"/>
          <a:ext cx="85206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8522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E5C2E-22EF-9C40-FA2C-88D0BF0CA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7;p30">
            <a:extLst>
              <a:ext uri="{FF2B5EF4-FFF2-40B4-BE49-F238E27FC236}">
                <a16:creationId xmlns:a16="http://schemas.microsoft.com/office/drawing/2014/main" id="{CFBC451B-4CDB-4AA2-D469-54A490A09B05}"/>
              </a:ext>
            </a:extLst>
          </p:cNvPr>
          <p:cNvSpPr txBox="1">
            <a:spLocks/>
          </p:cNvSpPr>
          <p:nvPr/>
        </p:nvSpPr>
        <p:spPr>
          <a:xfrm>
            <a:off x="1787611" y="285315"/>
            <a:ext cx="5824152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Resources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Content Placeholder 4" descr="A close-up of a child writing on pencils&#10;&#10;Description automatically generated">
            <a:extLst>
              <a:ext uri="{FF2B5EF4-FFF2-40B4-BE49-F238E27FC236}">
                <a16:creationId xmlns:a16="http://schemas.microsoft.com/office/drawing/2014/main" id="{26C2FD6F-05DA-5314-9D63-F83D988D81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22" b="-381"/>
          <a:stretch/>
        </p:blipFill>
        <p:spPr>
          <a:xfrm>
            <a:off x="295899" y="1210215"/>
            <a:ext cx="3625692" cy="2723072"/>
          </a:xfrm>
          <a:prstGeom prst="rect">
            <a:avLst/>
          </a:prstGeom>
        </p:spPr>
      </p:pic>
      <p:pic>
        <p:nvPicPr>
          <p:cNvPr id="6" name="Picture 5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EC43EAC7-0FF3-C4BB-9C25-25BEC930C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927" y="1210214"/>
            <a:ext cx="4688574" cy="2723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85CAC7-1DC5-48B9-D75B-E8B9276D4EA1}"/>
              </a:ext>
            </a:extLst>
          </p:cNvPr>
          <p:cNvSpPr txBox="1"/>
          <p:nvPr/>
        </p:nvSpPr>
        <p:spPr>
          <a:xfrm>
            <a:off x="519877" y="3980420"/>
            <a:ext cx="317773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latin typeface="Garamond" panose="02020404030301010803" pitchFamily="18" charset="0"/>
              </a:rPr>
              <a:t>Creating, Supporting, and Sustaining Trauma-Informed Schools: A System Framework</a:t>
            </a:r>
            <a:endParaRPr lang="en-US" sz="105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452E91-F1D1-51E4-3E00-2FF726D4BA3D}"/>
              </a:ext>
            </a:extLst>
          </p:cNvPr>
          <p:cNvSpPr txBox="1"/>
          <p:nvPr/>
        </p:nvSpPr>
        <p:spPr>
          <a:xfrm>
            <a:off x="4824346" y="3980420"/>
            <a:ext cx="317773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latin typeface="Garamond" panose="02020404030301010803" pitchFamily="18" charset="0"/>
              </a:rPr>
              <a:t>Trauma-Responsive Multi-Tiered Systems of Support (MTSS) Toolkit for Educators</a:t>
            </a:r>
          </a:p>
        </p:txBody>
      </p:sp>
    </p:spTree>
    <p:extLst>
      <p:ext uri="{BB962C8B-B14F-4D97-AF65-F5344CB8AC3E}">
        <p14:creationId xmlns:p14="http://schemas.microsoft.com/office/powerpoint/2010/main" val="369725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CB1F4-7042-BAAE-9E0C-325FF17E9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7;p30">
            <a:extLst>
              <a:ext uri="{FF2B5EF4-FFF2-40B4-BE49-F238E27FC236}">
                <a16:creationId xmlns:a16="http://schemas.microsoft.com/office/drawing/2014/main" id="{AC35CFC9-024B-37FD-1488-EC26C039A410}"/>
              </a:ext>
            </a:extLst>
          </p:cNvPr>
          <p:cNvSpPr txBox="1">
            <a:spLocks/>
          </p:cNvSpPr>
          <p:nvPr/>
        </p:nvSpPr>
        <p:spPr>
          <a:xfrm>
            <a:off x="254522" y="304168"/>
            <a:ext cx="8700941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Resources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 descr="A logo with text and a circle&#10;&#10;Description automatically generated">
            <a:extLst>
              <a:ext uri="{FF2B5EF4-FFF2-40B4-BE49-F238E27FC236}">
                <a16:creationId xmlns:a16="http://schemas.microsoft.com/office/drawing/2014/main" id="{8BDDE717-DBAF-1CDD-13C4-4440E4027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90" y="1645305"/>
            <a:ext cx="4278616" cy="192745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B12619-337C-DB2F-92CF-132451573DD7}"/>
              </a:ext>
            </a:extLst>
          </p:cNvPr>
          <p:cNvCxnSpPr/>
          <p:nvPr/>
        </p:nvCxnSpPr>
        <p:spPr>
          <a:xfrm>
            <a:off x="4647414" y="1187777"/>
            <a:ext cx="0" cy="2837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8BEFB1BE-2014-F6E7-2ACE-2837E19A0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172" y="1677970"/>
            <a:ext cx="4088291" cy="1538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B673-C02A-2533-0F24-189086E94CBC}"/>
              </a:ext>
            </a:extLst>
          </p:cNvPr>
          <p:cNvSpPr txBox="1"/>
          <p:nvPr/>
        </p:nvSpPr>
        <p:spPr>
          <a:xfrm>
            <a:off x="939754" y="3691171"/>
            <a:ext cx="31777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latin typeface="Garamond" panose="02020404030301010803" pitchFamily="18" charset="0"/>
              </a:rPr>
              <a:t>Proqol.org</a:t>
            </a:r>
            <a:endParaRPr lang="en-US" sz="1600" dirty="0"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EC2FB-6781-D17F-F2EE-DB442BBE15CD}"/>
              </a:ext>
            </a:extLst>
          </p:cNvPr>
          <p:cNvSpPr txBox="1"/>
          <p:nvPr/>
        </p:nvSpPr>
        <p:spPr>
          <a:xfrm>
            <a:off x="5132309" y="3610306"/>
            <a:ext cx="31777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latin typeface="Garamond" panose="02020404030301010803" pitchFamily="18" charset="0"/>
              </a:rPr>
              <a:t>Theshapesystem.com</a:t>
            </a:r>
            <a:endParaRPr lang="en-US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28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4C428-4278-7E15-DEAD-50F79C1B8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7;p30">
            <a:extLst>
              <a:ext uri="{FF2B5EF4-FFF2-40B4-BE49-F238E27FC236}">
                <a16:creationId xmlns:a16="http://schemas.microsoft.com/office/drawing/2014/main" id="{D5C7E87C-972D-A1C7-E356-7F409DBD2B33}"/>
              </a:ext>
            </a:extLst>
          </p:cNvPr>
          <p:cNvSpPr txBox="1">
            <a:spLocks/>
          </p:cNvSpPr>
          <p:nvPr/>
        </p:nvSpPr>
        <p:spPr>
          <a:xfrm>
            <a:off x="254522" y="304168"/>
            <a:ext cx="8700941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That was a lot… Sum it up for me!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Google Shape;227;p30">
            <a:extLst>
              <a:ext uri="{FF2B5EF4-FFF2-40B4-BE49-F238E27FC236}">
                <a16:creationId xmlns:a16="http://schemas.microsoft.com/office/drawing/2014/main" id="{55AA4ACE-3150-F4AC-BDF3-CC79245B98F8}"/>
              </a:ext>
            </a:extLst>
          </p:cNvPr>
          <p:cNvSpPr txBox="1">
            <a:spLocks/>
          </p:cNvSpPr>
          <p:nvPr/>
        </p:nvSpPr>
        <p:spPr>
          <a:xfrm>
            <a:off x="187963" y="1097892"/>
            <a:ext cx="8700941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accent1"/>
                </a:solidFill>
                <a:latin typeface="Garamond" panose="02020404030301010803" pitchFamily="18" charset="0"/>
              </a:rPr>
              <a:t>Trauma can impact children’s learning and behavior, and schools are an important place to address trauma.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accent1"/>
                </a:solidFill>
                <a:latin typeface="Garamond" panose="02020404030301010803" pitchFamily="18" charset="0"/>
              </a:rPr>
              <a:t>Schools can </a:t>
            </a:r>
            <a:r>
              <a:rPr lang="en" sz="2000" dirty="0" err="1">
                <a:solidFill>
                  <a:schemeClr val="accent1"/>
                </a:solidFill>
                <a:latin typeface="Garamond" panose="02020404030301010803" pitchFamily="18" charset="0"/>
              </a:rPr>
              <a:t>i</a:t>
            </a:r>
            <a:r>
              <a:rPr lang="en-US" sz="2000" dirty="0">
                <a:solidFill>
                  <a:schemeClr val="accent1"/>
                </a:solidFill>
                <a:latin typeface="Garamond" panose="02020404030301010803" pitchFamily="18" charset="0"/>
              </a:rPr>
              <a:t>m</a:t>
            </a:r>
            <a:r>
              <a:rPr lang="en" sz="2000" dirty="0" err="1">
                <a:solidFill>
                  <a:schemeClr val="accent1"/>
                </a:solidFill>
                <a:latin typeface="Garamond" panose="02020404030301010803" pitchFamily="18" charset="0"/>
              </a:rPr>
              <a:t>plement</a:t>
            </a:r>
            <a:r>
              <a:rPr lang="en" sz="2000" dirty="0">
                <a:solidFill>
                  <a:schemeClr val="accent1"/>
                </a:solidFill>
                <a:latin typeface="Garamond" panose="02020404030301010803" pitchFamily="18" charset="0"/>
              </a:rPr>
              <a:t> trauma-informed practices within a multi-tiered systems of support framework.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accent1"/>
                </a:solidFill>
                <a:latin typeface="Garamond" panose="02020404030301010803" pitchFamily="18" charset="0"/>
              </a:rPr>
              <a:t>Not every student will experience trauma, but a trauma-informed school benefits 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accent1"/>
                </a:solidFill>
                <a:latin typeface="Garamond" panose="02020404030301010803" pitchFamily="18" charset="0"/>
              </a:rPr>
              <a:t>Trauma is multidimensional and culturally contextual. Integrating cultural responsiveness into trauma-informed practices ensures care is equitable, relevant, affirming, and addresses the unique needs of students.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accent1"/>
                </a:solidFill>
                <a:latin typeface="Garamond" panose="02020404030301010803" pitchFamily="18" charset="0"/>
              </a:rPr>
              <a:t>Pay attention to secondary traumatic stress! Self-care and supportive work environments are non-negotiables for school health professionals.</a:t>
            </a:r>
            <a:endParaRPr lang="en" sz="1200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5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326F3-CD24-40F2-128E-4D6862F23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7;p30">
            <a:extLst>
              <a:ext uri="{FF2B5EF4-FFF2-40B4-BE49-F238E27FC236}">
                <a16:creationId xmlns:a16="http://schemas.microsoft.com/office/drawing/2014/main" id="{12706CC2-7FBD-6048-E7A5-83EF8D639AED}"/>
              </a:ext>
            </a:extLst>
          </p:cNvPr>
          <p:cNvSpPr txBox="1">
            <a:spLocks/>
          </p:cNvSpPr>
          <p:nvPr/>
        </p:nvSpPr>
        <p:spPr>
          <a:xfrm>
            <a:off x="193562" y="800556"/>
            <a:ext cx="8700941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600" b="1" dirty="0">
                <a:solidFill>
                  <a:schemeClr val="accent1"/>
                </a:solidFill>
                <a:latin typeface="Garamond" panose="02020404030301010803" pitchFamily="18" charset="0"/>
              </a:rPr>
              <a:t>THANKS!</a:t>
            </a:r>
            <a:endParaRPr lang="en" sz="6600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Google Shape;227;p30">
            <a:extLst>
              <a:ext uri="{FF2B5EF4-FFF2-40B4-BE49-F238E27FC236}">
                <a16:creationId xmlns:a16="http://schemas.microsoft.com/office/drawing/2014/main" id="{16FEB8C0-0A96-9953-CB02-FC9BCDA7AC7E}"/>
              </a:ext>
            </a:extLst>
          </p:cNvPr>
          <p:cNvSpPr txBox="1">
            <a:spLocks/>
          </p:cNvSpPr>
          <p:nvPr/>
        </p:nvSpPr>
        <p:spPr>
          <a:xfrm>
            <a:off x="2854031" y="3182349"/>
            <a:ext cx="3485809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Jerica Knox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latin typeface="Garamond" panose="02020404030301010803" pitchFamily="18" charset="0"/>
              </a:rPr>
              <a:t>J</a:t>
            </a:r>
            <a:r>
              <a:rPr lang="en" sz="2000" dirty="0" err="1">
                <a:solidFill>
                  <a:schemeClr val="accent1"/>
                </a:solidFill>
                <a:latin typeface="Garamond" panose="02020404030301010803" pitchFamily="18" charset="0"/>
              </a:rPr>
              <a:t>erica.knox@som.umaryland.edu</a:t>
            </a:r>
            <a:endParaRPr lang="en" sz="2000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Google Shape;227;p30">
            <a:extLst>
              <a:ext uri="{FF2B5EF4-FFF2-40B4-BE49-F238E27FC236}">
                <a16:creationId xmlns:a16="http://schemas.microsoft.com/office/drawing/2014/main" id="{58CA106A-072F-B3D6-A606-96174F3D5E91}"/>
              </a:ext>
            </a:extLst>
          </p:cNvPr>
          <p:cNvSpPr txBox="1">
            <a:spLocks/>
          </p:cNvSpPr>
          <p:nvPr/>
        </p:nvSpPr>
        <p:spPr>
          <a:xfrm>
            <a:off x="3215436" y="2315849"/>
            <a:ext cx="2667204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Mayra Gaona</a:t>
            </a:r>
          </a:p>
          <a:p>
            <a:pPr algn="ctr"/>
            <a:r>
              <a:rPr lang="en-US" sz="2000" dirty="0" err="1">
                <a:solidFill>
                  <a:schemeClr val="accent1"/>
                </a:solidFill>
                <a:latin typeface="Garamond" panose="02020404030301010803" pitchFamily="18" charset="0"/>
              </a:rPr>
              <a:t>gaonam@uic.edu</a:t>
            </a:r>
            <a:endParaRPr lang="en" sz="2000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07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B06F4D55-E188-A764-C4CE-AF629B1D7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loud Callout 30">
            <a:extLst>
              <a:ext uri="{FF2B5EF4-FFF2-40B4-BE49-F238E27FC236}">
                <a16:creationId xmlns:a16="http://schemas.microsoft.com/office/drawing/2014/main" id="{3D5DA188-A64C-9D4E-E0CE-87A13FB45B9F}"/>
              </a:ext>
            </a:extLst>
          </p:cNvPr>
          <p:cNvSpPr/>
          <p:nvPr/>
        </p:nvSpPr>
        <p:spPr>
          <a:xfrm>
            <a:off x="1540476" y="749643"/>
            <a:ext cx="6870356" cy="3361037"/>
          </a:xfrm>
          <a:prstGeom prst="cloudCallout">
            <a:avLst>
              <a:gd name="adj1" fmla="val -38487"/>
              <a:gd name="adj2" fmla="val 6645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Google Shape;227;p30">
            <a:extLst>
              <a:ext uri="{FF2B5EF4-FFF2-40B4-BE49-F238E27FC236}">
                <a16:creationId xmlns:a16="http://schemas.microsoft.com/office/drawing/2014/main" id="{A07B6CB9-C335-9BAE-2A6F-B20A3721B67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13750" y="1578419"/>
            <a:ext cx="4621426" cy="1919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Garamond" panose="02020404030301010803" pitchFamily="18" charset="0"/>
              </a:rPr>
              <a:t>Let’s Discuss!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Garamond" panose="02020404030301010803" pitchFamily="18" charset="0"/>
              </a:rPr>
              <a:t>Why did you choose your profession?</a:t>
            </a:r>
          </a:p>
        </p:txBody>
      </p:sp>
    </p:spTree>
    <p:extLst>
      <p:ext uri="{BB962C8B-B14F-4D97-AF65-F5344CB8AC3E}">
        <p14:creationId xmlns:p14="http://schemas.microsoft.com/office/powerpoint/2010/main" val="2006033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60817C07-AF54-353F-9FCF-CB330DDD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F857A03-1058-BA01-F6F0-8C49C80AB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05" y="424921"/>
            <a:ext cx="5601301" cy="417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27;p30">
            <a:extLst>
              <a:ext uri="{FF2B5EF4-FFF2-40B4-BE49-F238E27FC236}">
                <a16:creationId xmlns:a16="http://schemas.microsoft.com/office/drawing/2014/main" id="{A9117DF7-B35C-E923-6901-069718BF02C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12478" y="1339758"/>
            <a:ext cx="2405446" cy="2490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Garamond" panose="02020404030301010803" pitchFamily="18" charset="0"/>
              </a:rPr>
              <a:t>Adverse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Garamond" panose="02020404030301010803" pitchFamily="18" charset="0"/>
              </a:rPr>
              <a:t>Childhood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Garamond" panose="02020404030301010803" pitchFamily="18" charset="0"/>
              </a:rPr>
              <a:t>Experiences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Garamond" panose="02020404030301010803" pitchFamily="18" charset="0"/>
              </a:rPr>
              <a:t>Study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Felittli</a:t>
            </a:r>
            <a:r>
              <a:rPr lang="en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 et al. (1998)</a:t>
            </a:r>
            <a:endParaRPr lang="en" sz="1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494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DF4D38E4-EAAF-876E-8B37-494BF81B4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C7329C5-060E-1A58-556A-9E2015352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51" y="251926"/>
            <a:ext cx="5601301" cy="417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03EEB6-2BF2-6ECC-5A3A-03BC8253C8DB}"/>
              </a:ext>
            </a:extLst>
          </p:cNvPr>
          <p:cNvSpPr/>
          <p:nvPr/>
        </p:nvSpPr>
        <p:spPr>
          <a:xfrm>
            <a:off x="1375719" y="749643"/>
            <a:ext cx="6153665" cy="381411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042E802-D4DA-6336-4AAA-DE35F6764595}"/>
              </a:ext>
            </a:extLst>
          </p:cNvPr>
          <p:cNvCxnSpPr>
            <a:cxnSpLocks/>
          </p:cNvCxnSpPr>
          <p:nvPr/>
        </p:nvCxnSpPr>
        <p:spPr>
          <a:xfrm flipH="1">
            <a:off x="4539048" y="823784"/>
            <a:ext cx="4120" cy="7908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Google Shape;227;p30">
            <a:extLst>
              <a:ext uri="{FF2B5EF4-FFF2-40B4-BE49-F238E27FC236}">
                <a16:creationId xmlns:a16="http://schemas.microsoft.com/office/drawing/2014/main" id="{6D39F381-1224-1DC4-D4C7-D3F70B00C96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24216" y="1537467"/>
            <a:ext cx="4794421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ramond" panose="02020404030301010803" pitchFamily="18" charset="0"/>
              </a:rPr>
              <a:t>Impact on Child Development</a:t>
            </a:r>
            <a:endParaRPr lang="en" sz="1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B9CE88AF-851F-2CDA-B87B-1F87C8CE8CA2}"/>
              </a:ext>
            </a:extLst>
          </p:cNvPr>
          <p:cNvSpPr/>
          <p:nvPr/>
        </p:nvSpPr>
        <p:spPr>
          <a:xfrm>
            <a:off x="568412" y="2265404"/>
            <a:ext cx="2677296" cy="2669059"/>
          </a:xfrm>
          <a:prstGeom prst="round2SameRect">
            <a:avLst/>
          </a:prstGeom>
          <a:gradFill flip="none" rotWithShape="1">
            <a:gsLst>
              <a:gs pos="0">
                <a:schemeClr val="lt1">
                  <a:tint val="66000"/>
                  <a:satMod val="160000"/>
                </a:schemeClr>
              </a:gs>
              <a:gs pos="50000">
                <a:schemeClr val="lt1">
                  <a:tint val="44500"/>
                  <a:satMod val="160000"/>
                </a:schemeClr>
              </a:gs>
              <a:gs pos="100000">
                <a:schemeClr val="l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00A62E32-DA9E-B58F-9030-592859A15DA2}"/>
              </a:ext>
            </a:extLst>
          </p:cNvPr>
          <p:cNvSpPr/>
          <p:nvPr/>
        </p:nvSpPr>
        <p:spPr>
          <a:xfrm>
            <a:off x="3299255" y="2269523"/>
            <a:ext cx="2677296" cy="2669059"/>
          </a:xfrm>
          <a:prstGeom prst="round2SameRect">
            <a:avLst/>
          </a:prstGeom>
          <a:gradFill flip="none" rotWithShape="1">
            <a:gsLst>
              <a:gs pos="0">
                <a:schemeClr val="lt1">
                  <a:tint val="66000"/>
                  <a:satMod val="160000"/>
                </a:schemeClr>
              </a:gs>
              <a:gs pos="50000">
                <a:schemeClr val="lt1">
                  <a:tint val="44500"/>
                  <a:satMod val="160000"/>
                </a:schemeClr>
              </a:gs>
              <a:gs pos="100000">
                <a:schemeClr val="l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258201A-9196-68D3-3089-3DB88E213E3B}"/>
              </a:ext>
            </a:extLst>
          </p:cNvPr>
          <p:cNvSpPr/>
          <p:nvPr/>
        </p:nvSpPr>
        <p:spPr>
          <a:xfrm>
            <a:off x="6030098" y="2265405"/>
            <a:ext cx="2677296" cy="2669059"/>
          </a:xfrm>
          <a:prstGeom prst="round2SameRect">
            <a:avLst/>
          </a:prstGeom>
          <a:gradFill flip="none" rotWithShape="1">
            <a:gsLst>
              <a:gs pos="0">
                <a:schemeClr val="lt1">
                  <a:tint val="66000"/>
                  <a:satMod val="160000"/>
                </a:schemeClr>
              </a:gs>
              <a:gs pos="50000">
                <a:schemeClr val="lt1">
                  <a:tint val="44500"/>
                  <a:satMod val="160000"/>
                </a:schemeClr>
              </a:gs>
              <a:gs pos="100000">
                <a:schemeClr val="l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227;p30">
            <a:extLst>
              <a:ext uri="{FF2B5EF4-FFF2-40B4-BE49-F238E27FC236}">
                <a16:creationId xmlns:a16="http://schemas.microsoft.com/office/drawing/2014/main" id="{1EE63F66-EFFF-655A-2D65-695CAB4A89C0}"/>
              </a:ext>
            </a:extLst>
          </p:cNvPr>
          <p:cNvSpPr txBox="1">
            <a:spLocks/>
          </p:cNvSpPr>
          <p:nvPr/>
        </p:nvSpPr>
        <p:spPr>
          <a:xfrm>
            <a:off x="1107988" y="4416591"/>
            <a:ext cx="1552833" cy="5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lbert Sans"/>
              <a:buNone/>
              <a:defRPr sz="13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/>
            <a:r>
              <a:rPr lang="en" sz="2400" b="1" dirty="0">
                <a:latin typeface="Garamond" panose="02020404030301010803" pitchFamily="18" charset="0"/>
              </a:rPr>
              <a:t>Preschool</a:t>
            </a:r>
            <a:endParaRPr lang="en" sz="1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Google Shape;227;p30">
            <a:extLst>
              <a:ext uri="{FF2B5EF4-FFF2-40B4-BE49-F238E27FC236}">
                <a16:creationId xmlns:a16="http://schemas.microsoft.com/office/drawing/2014/main" id="{D16B6765-6964-6F4D-A218-6A0AA1F6CC3C}"/>
              </a:ext>
            </a:extLst>
          </p:cNvPr>
          <p:cNvSpPr txBox="1">
            <a:spLocks/>
          </p:cNvSpPr>
          <p:nvPr/>
        </p:nvSpPr>
        <p:spPr>
          <a:xfrm>
            <a:off x="3270421" y="4428948"/>
            <a:ext cx="2759677" cy="5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lbert Sans"/>
              <a:buNone/>
              <a:defRPr sz="13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/>
            <a:r>
              <a:rPr lang="en" sz="2400" b="1" dirty="0">
                <a:latin typeface="Garamond" panose="02020404030301010803" pitchFamily="18" charset="0"/>
              </a:rPr>
              <a:t>Elementary School</a:t>
            </a:r>
            <a:endParaRPr lang="en" sz="1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Google Shape;227;p30">
            <a:extLst>
              <a:ext uri="{FF2B5EF4-FFF2-40B4-BE49-F238E27FC236}">
                <a16:creationId xmlns:a16="http://schemas.microsoft.com/office/drawing/2014/main" id="{43B62B46-F61C-3DEE-B477-2DAD05CD267F}"/>
              </a:ext>
            </a:extLst>
          </p:cNvPr>
          <p:cNvSpPr txBox="1">
            <a:spLocks/>
          </p:cNvSpPr>
          <p:nvPr/>
        </p:nvSpPr>
        <p:spPr>
          <a:xfrm>
            <a:off x="6017739" y="4111792"/>
            <a:ext cx="2759677" cy="57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lbert Sans"/>
              <a:buNone/>
              <a:defRPr sz="13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lbert Sans"/>
              <a:buNone/>
              <a:defRPr sz="1800" b="0" i="0" u="none" strike="noStrike" cap="none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/>
            <a:r>
              <a:rPr lang="en" sz="2400" b="1" dirty="0">
                <a:latin typeface="Garamond" panose="02020404030301010803" pitchFamily="18" charset="0"/>
              </a:rPr>
              <a:t>Middle &amp; High School</a:t>
            </a:r>
            <a:endParaRPr lang="en" sz="1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3D4512-41F8-A3B5-6762-680C8CCCCA20}"/>
              </a:ext>
            </a:extLst>
          </p:cNvPr>
          <p:cNvSpPr txBox="1"/>
          <p:nvPr/>
        </p:nvSpPr>
        <p:spPr>
          <a:xfrm>
            <a:off x="799070" y="2446638"/>
            <a:ext cx="2166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Frequent tantrums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Delays in language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Separation anxiety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Difficulty forming secure attachments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Behavioral regression (e.g., bedwetting)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841F0C-1CF6-C49F-5674-2048D9353077}"/>
              </a:ext>
            </a:extLst>
          </p:cNvPr>
          <p:cNvSpPr txBox="1"/>
          <p:nvPr/>
        </p:nvSpPr>
        <p:spPr>
          <a:xfrm>
            <a:off x="3604054" y="2442519"/>
            <a:ext cx="2166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Increased anxiety or depressive symptoms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Trouble focusing on retaining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Difficulty trusting adults or forming friendships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Aggression or defiance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Withdrawal or hyperactivity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7D9A3-07C8-38C5-6757-8E1140714043}"/>
              </a:ext>
            </a:extLst>
          </p:cNvPr>
          <p:cNvSpPr txBox="1"/>
          <p:nvPr/>
        </p:nvSpPr>
        <p:spPr>
          <a:xfrm>
            <a:off x="6293708" y="2463113"/>
            <a:ext cx="21665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Alienation from peers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Engagement in risky behaviors like risky sexual behavior or alcohol or drug abuse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Impaired executive functioning</a:t>
            </a:r>
          </a:p>
        </p:txBody>
      </p:sp>
    </p:spTree>
    <p:extLst>
      <p:ext uri="{BB962C8B-B14F-4D97-AF65-F5344CB8AC3E}">
        <p14:creationId xmlns:p14="http://schemas.microsoft.com/office/powerpoint/2010/main" val="248245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B0B80654-C1F2-2E3A-4A9D-968EE0707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assroom desks and chairs">
            <a:extLst>
              <a:ext uri="{FF2B5EF4-FFF2-40B4-BE49-F238E27FC236}">
                <a16:creationId xmlns:a16="http://schemas.microsoft.com/office/drawing/2014/main" id="{BE1FBF6B-E7A6-200F-A8AD-BB2677D0FE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9471" y="205946"/>
            <a:ext cx="8767376" cy="4735555"/>
          </a:xfrm>
          <a:prstGeom prst="rect">
            <a:avLst/>
          </a:prstGeom>
        </p:spPr>
      </p:pic>
      <p:sp>
        <p:nvSpPr>
          <p:cNvPr id="8" name="Google Shape;227;p30">
            <a:extLst>
              <a:ext uri="{FF2B5EF4-FFF2-40B4-BE49-F238E27FC236}">
                <a16:creationId xmlns:a16="http://schemas.microsoft.com/office/drawing/2014/main" id="{FE05B294-E479-5D21-DAA0-4F3A3FE295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8497" y="2023499"/>
            <a:ext cx="7677665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ramond" panose="02020404030301010803" pitchFamily="18" charset="0"/>
              </a:rPr>
              <a:t>Schools are an ideal setting for helping children who have experienced trauma.</a:t>
            </a:r>
            <a:endParaRPr lang="en" sz="1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16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002895E8-3A95-C3CC-6A1F-9E83287AE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assroom desks and chairs">
            <a:extLst>
              <a:ext uri="{FF2B5EF4-FFF2-40B4-BE49-F238E27FC236}">
                <a16:creationId xmlns:a16="http://schemas.microsoft.com/office/drawing/2014/main" id="{2168CC6F-38C9-A6D1-BABA-4286647834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9471" y="205946"/>
            <a:ext cx="8767376" cy="4735555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3EA4586-9A08-502C-B051-0B587EA10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3058991"/>
              </p:ext>
            </p:extLst>
          </p:nvPr>
        </p:nvGraphicFramePr>
        <p:xfrm>
          <a:off x="675503" y="539750"/>
          <a:ext cx="777651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62062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Graphic spid="7" grpId="2">
        <p:bldAsOne/>
      </p:bldGraphic>
      <p:bldGraphic spid="7" grpId="3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C4AB6-CE0E-C0B0-790C-DCC175530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EA091C-6029-F52E-9B5E-53544C472895}"/>
              </a:ext>
            </a:extLst>
          </p:cNvPr>
          <p:cNvSpPr txBox="1"/>
          <p:nvPr/>
        </p:nvSpPr>
        <p:spPr>
          <a:xfrm>
            <a:off x="330703" y="1287015"/>
            <a:ext cx="4637224" cy="3203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lnSpc>
                <a:spcPts val="1725"/>
              </a:lnSpc>
            </a:pPr>
            <a:r>
              <a:rPr lang="en-US" sz="1600" b="1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Multi-tiered Systems of Support (MTSS):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​</a:t>
            </a:r>
            <a:endParaRPr lang="en-US" sz="1200" b="0" i="0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  <a:p>
            <a:pPr marL="285750" lvl="6" indent="-28575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A framework that supports us in 1) identifying students’ academic, behavioral, and social-emotional strengths and challenges 2) providing differentiated supports based on student needs </a:t>
            </a:r>
          </a:p>
          <a:p>
            <a:pPr lvl="6" fontAlgn="base"/>
            <a:endParaRPr lang="en-US" sz="1600" b="0" i="0" u="none" strike="noStrike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Note</a:t>
            </a:r>
            <a:r>
              <a:rPr lang="en-US" sz="1600" b="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: While MTSS models + frameworks have been developed, the evidence base demonstrating their overall effectiveness is limited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​</a:t>
            </a:r>
            <a:endParaRPr lang="en-US" sz="1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l" rtl="0" fontAlgn="base"/>
            <a:endParaRPr lang="en-US" sz="1200" b="0" i="0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Separately, however, different TIP practices and their effectiveness have been examined --&gt; positive effects</a:t>
            </a:r>
            <a:endParaRPr lang="en-US" sz="1200" b="0" i="0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5" name="Google Shape;227;p30">
            <a:extLst>
              <a:ext uri="{FF2B5EF4-FFF2-40B4-BE49-F238E27FC236}">
                <a16:creationId xmlns:a16="http://schemas.microsoft.com/office/drawing/2014/main" id="{D0ED08BC-D353-D30D-C71E-4C5E9544086E}"/>
              </a:ext>
            </a:extLst>
          </p:cNvPr>
          <p:cNvSpPr txBox="1">
            <a:spLocks/>
          </p:cNvSpPr>
          <p:nvPr/>
        </p:nvSpPr>
        <p:spPr>
          <a:xfrm>
            <a:off x="1787611" y="285315"/>
            <a:ext cx="5824152" cy="579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Trauma-Informed Practices Across Tiers</a:t>
            </a:r>
            <a:endParaRPr lang="en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82BBD7-70BF-C2C6-C91B-878338198B85}"/>
              </a:ext>
            </a:extLst>
          </p:cNvPr>
          <p:cNvSpPr txBox="1"/>
          <p:nvPr/>
        </p:nvSpPr>
        <p:spPr>
          <a:xfrm>
            <a:off x="4061258" y="4559129"/>
            <a:ext cx="4752039" cy="299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 fontAlgn="base">
              <a:lnSpc>
                <a:spcPts val="1725"/>
              </a:lnSpc>
            </a:pPr>
            <a:r>
              <a:rPr lang="en-US" sz="1200" i="0" u="none" strike="noStrike" dirty="0">
                <a:solidFill>
                  <a:schemeClr val="tx2"/>
                </a:solidFill>
                <a:effectLst/>
                <a:latin typeface="Garamond" panose="02020404030301010803" pitchFamily="18" charset="0"/>
              </a:rPr>
              <a:t>Branching Minds, n.d.; National Child Traumatic Stress Network, 2017 </a:t>
            </a:r>
            <a:endParaRPr lang="en-US" sz="1050" i="0" dirty="0">
              <a:solidFill>
                <a:schemeClr val="tx2"/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6" name="Picture 5" descr="A diagram of a pyramid&#10;&#10;Description automatically generated">
            <a:extLst>
              <a:ext uri="{FF2B5EF4-FFF2-40B4-BE49-F238E27FC236}">
                <a16:creationId xmlns:a16="http://schemas.microsoft.com/office/drawing/2014/main" id="{38BE0630-F55A-510E-EE6B-0D52BBDD3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78"/>
          <a:stretch/>
        </p:blipFill>
        <p:spPr>
          <a:xfrm>
            <a:off x="5157505" y="1156923"/>
            <a:ext cx="3780147" cy="310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10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lean and Elegant Portfolio by Slidesgo">
  <a:themeElements>
    <a:clrScheme name="Simple Light">
      <a:dk1>
        <a:srgbClr val="134F5C"/>
      </a:dk1>
      <a:lt1>
        <a:srgbClr val="A2C4C9"/>
      </a:lt1>
      <a:dk2>
        <a:srgbClr val="FFFFFF"/>
      </a:dk2>
      <a:lt2>
        <a:srgbClr val="0C343D"/>
      </a:lt2>
      <a:accent1>
        <a:srgbClr val="265D57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34F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6531</TotalTime>
  <Words>1670</Words>
  <Application>Microsoft Macintosh PowerPoint</Application>
  <PresentationFormat>On-screen Show (16:9)</PresentationFormat>
  <Paragraphs>199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Segoe UI</vt:lpstr>
      <vt:lpstr>Courier New</vt:lpstr>
      <vt:lpstr>Garamond</vt:lpstr>
      <vt:lpstr>Aptos</vt:lpstr>
      <vt:lpstr>Arial</vt:lpstr>
      <vt:lpstr>Elsie</vt:lpstr>
      <vt:lpstr>Albert Sans</vt:lpstr>
      <vt:lpstr>Clean and Elegant Portfolio by Slidesgo</vt:lpstr>
      <vt:lpstr>Trauma-Informed Essentials for School Health Professionals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Knox, Jerica</cp:lastModifiedBy>
  <cp:revision>23</cp:revision>
  <dcterms:modified xsi:type="dcterms:W3CDTF">2024-11-25T21:22:23Z</dcterms:modified>
</cp:coreProperties>
</file>