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7" r:id="rId3"/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Cambria Math"/>
      <p:regular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mbriaMath-regular.fntdata"/><Relationship Id="rId10" Type="http://schemas.openxmlformats.org/officeDocument/2006/relationships/slide" Target="slides/slide5.xml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2754700"/>
            <a:ext cx="9144000" cy="14223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mbria Math"/>
              <a:buNone/>
              <a:defRPr sz="6000">
                <a:latin typeface="Cambria Math"/>
                <a:ea typeface="Cambria Math"/>
                <a:cs typeface="Cambria Math"/>
                <a:sym typeface="Cambria Mat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4635260"/>
            <a:ext cx="9144000" cy="1306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 rot="10800000">
            <a:off x="3508443" y="0"/>
            <a:ext cx="5175115" cy="1926566"/>
          </a:xfrm>
          <a:prstGeom prst="round2SameRect">
            <a:avLst>
              <a:gd fmla="val 21146" name="adj1"/>
              <a:gd fmla="val 0" name="adj2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10800000">
            <a:off x="3735457" y="-1"/>
            <a:ext cx="4721087" cy="1730735"/>
          </a:xfrm>
          <a:prstGeom prst="round2SameRect">
            <a:avLst>
              <a:gd fmla="val 21146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0637" y="276045"/>
            <a:ext cx="4390726" cy="124555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/>
          <p:nvPr/>
        </p:nvSpPr>
        <p:spPr>
          <a:xfrm rot="10800000">
            <a:off x="3508443" y="0"/>
            <a:ext cx="5175115" cy="1926566"/>
          </a:xfrm>
          <a:prstGeom prst="round2SameRect">
            <a:avLst>
              <a:gd fmla="val 21146" name="adj1"/>
              <a:gd fmla="val 0" name="adj2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 rot="10800000">
            <a:off x="3735457" y="-1"/>
            <a:ext cx="4721087" cy="1730735"/>
          </a:xfrm>
          <a:prstGeom prst="round2SameRect">
            <a:avLst>
              <a:gd fmla="val 21146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0637" y="276045"/>
            <a:ext cx="4390726" cy="1245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idx="1" type="body"/>
          </p:nvPr>
        </p:nvSpPr>
        <p:spPr>
          <a:xfrm>
            <a:off x="838200" y="1306691"/>
            <a:ext cx="10515600" cy="49277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9318"/>
            <a:ext cx="12192001" cy="763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/>
          <p:nvPr>
            <p:ph idx="12" type="sldNum"/>
          </p:nvPr>
        </p:nvSpPr>
        <p:spPr>
          <a:xfrm>
            <a:off x="10950676" y="6356350"/>
            <a:ext cx="403123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idx="1" type="body"/>
          </p:nvPr>
        </p:nvSpPr>
        <p:spPr>
          <a:xfrm>
            <a:off x="838200" y="1362974"/>
            <a:ext cx="5181600" cy="4813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2" type="body"/>
          </p:nvPr>
        </p:nvSpPr>
        <p:spPr>
          <a:xfrm>
            <a:off x="6172200" y="1362974"/>
            <a:ext cx="5181600" cy="4813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3" name="Google Shape;4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5"/>
          <p:cNvSpPr/>
          <p:nvPr>
            <p:ph idx="12" type="sldNum"/>
          </p:nvPr>
        </p:nvSpPr>
        <p:spPr>
          <a:xfrm>
            <a:off x="10950676" y="6356350"/>
            <a:ext cx="403123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2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ctrTitle"/>
          </p:nvPr>
        </p:nvSpPr>
        <p:spPr>
          <a:xfrm>
            <a:off x="1524000" y="2754700"/>
            <a:ext cx="9144000" cy="14223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mbria Math"/>
              <a:buNone/>
              <a:defRPr sz="6000">
                <a:latin typeface="Cambria Math"/>
                <a:ea typeface="Cambria Math"/>
                <a:cs typeface="Cambria Math"/>
                <a:sym typeface="Cambria Mat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" type="subTitle"/>
          </p:nvPr>
        </p:nvSpPr>
        <p:spPr>
          <a:xfrm>
            <a:off x="1524000" y="4635260"/>
            <a:ext cx="9144000" cy="1306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0" name="Google Shape;50;p6"/>
          <p:cNvSpPr/>
          <p:nvPr/>
        </p:nvSpPr>
        <p:spPr>
          <a:xfrm rot="10800000">
            <a:off x="3508443" y="0"/>
            <a:ext cx="5175115" cy="1926566"/>
          </a:xfrm>
          <a:prstGeom prst="round2SameRect">
            <a:avLst>
              <a:gd fmla="val 21146" name="adj1"/>
              <a:gd fmla="val 0" name="adj2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 rot="10800000">
            <a:off x="3735457" y="-1"/>
            <a:ext cx="4721087" cy="1730735"/>
          </a:xfrm>
          <a:prstGeom prst="round2SameRect">
            <a:avLst>
              <a:gd fmla="val 21146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0637" y="276045"/>
            <a:ext cx="4390726" cy="124555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6"/>
          <p:cNvSpPr/>
          <p:nvPr/>
        </p:nvSpPr>
        <p:spPr>
          <a:xfrm rot="10800000">
            <a:off x="3508443" y="0"/>
            <a:ext cx="5175115" cy="1926566"/>
          </a:xfrm>
          <a:prstGeom prst="round2SameRect">
            <a:avLst>
              <a:gd fmla="val 21146" name="adj1"/>
              <a:gd fmla="val 0" name="adj2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6"/>
          <p:cNvSpPr/>
          <p:nvPr/>
        </p:nvSpPr>
        <p:spPr>
          <a:xfrm rot="10800000">
            <a:off x="3735457" y="-1"/>
            <a:ext cx="4721087" cy="1730735"/>
          </a:xfrm>
          <a:prstGeom prst="round2SameRect">
            <a:avLst>
              <a:gd fmla="val 21146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0637" y="276045"/>
            <a:ext cx="4390726" cy="1245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/>
          <p:nvPr>
            <p:ph idx="12" type="sldNum"/>
          </p:nvPr>
        </p:nvSpPr>
        <p:spPr>
          <a:xfrm>
            <a:off x="10987548" y="6356350"/>
            <a:ext cx="366252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8"/>
          <p:cNvSpPr/>
          <p:nvPr>
            <p:ph idx="12" type="sldNum"/>
          </p:nvPr>
        </p:nvSpPr>
        <p:spPr>
          <a:xfrm>
            <a:off x="10950676" y="6356350"/>
            <a:ext cx="403123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/>
          <p:nvPr>
            <p:ph idx="12" type="sldNum"/>
          </p:nvPr>
        </p:nvSpPr>
        <p:spPr>
          <a:xfrm>
            <a:off x="10958052" y="6356350"/>
            <a:ext cx="365760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9" name="Google Shape;79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4" name="Google Shape;84;p10"/>
          <p:cNvSpPr txBox="1"/>
          <p:nvPr>
            <p:ph idx="2" type="body"/>
          </p:nvPr>
        </p:nvSpPr>
        <p:spPr>
          <a:xfrm>
            <a:off x="839788" y="2187754"/>
            <a:ext cx="3932237" cy="36812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5" name="Google Shape;8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/>
          <p:nvPr>
            <p:ph idx="12" type="sldNum"/>
          </p:nvPr>
        </p:nvSpPr>
        <p:spPr>
          <a:xfrm>
            <a:off x="10943302" y="6356350"/>
            <a:ext cx="365760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8" name="Google Shape;8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icture with Caption">
  <p:cSld name="1_Picture with Ca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4" name="Google Shape;9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/>
          <p:nvPr>
            <p:ph idx="12" type="sldNum"/>
          </p:nvPr>
        </p:nvSpPr>
        <p:spPr>
          <a:xfrm>
            <a:off x="10972800" y="6356350"/>
            <a:ext cx="365760" cy="365125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7" name="Google Shape;9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3057" cy="762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733" y="159808"/>
            <a:ext cx="1783808" cy="4074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smchd.org/" TargetMode="External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/>
          <p:nvPr>
            <p:ph type="ctrTitle"/>
          </p:nvPr>
        </p:nvSpPr>
        <p:spPr>
          <a:xfrm>
            <a:off x="1524000" y="2717813"/>
            <a:ext cx="91440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000">
                <a:latin typeface="Open Sans"/>
                <a:ea typeface="Open Sans"/>
                <a:cs typeface="Open Sans"/>
                <a:sym typeface="Open Sans"/>
              </a:rPr>
              <a:t>   Building to Success : SBHC Billing Practices</a:t>
            </a:r>
            <a:endParaRPr b="1" sz="79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2"/>
          <p:cNvSpPr txBox="1"/>
          <p:nvPr>
            <p:ph idx="1" type="subTitle"/>
          </p:nvPr>
        </p:nvSpPr>
        <p:spPr>
          <a:xfrm>
            <a:off x="1459775" y="3128805"/>
            <a:ext cx="9144000" cy="18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 b="1" sz="31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 b="1" sz="3100"/>
          </a:p>
          <a:p>
            <a:pPr indent="0" lvl="0" marL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43636"/>
              <a:buNone/>
            </a:pPr>
            <a:r>
              <a:rPr lang="en-US" sz="5500">
                <a:latin typeface="Open Sans"/>
                <a:ea typeface="Open Sans"/>
                <a:cs typeface="Open Sans"/>
                <a:sym typeface="Open Sans"/>
              </a:rPr>
              <a:t>Presented by: </a:t>
            </a:r>
            <a:endParaRPr sz="5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43636"/>
              <a:buNone/>
            </a:pPr>
            <a:r>
              <a:rPr lang="en-US" sz="5500">
                <a:latin typeface="Open Sans"/>
                <a:ea typeface="Open Sans"/>
                <a:cs typeface="Open Sans"/>
                <a:sym typeface="Open Sans"/>
              </a:rPr>
              <a:t>Amber Grabowski</a:t>
            </a:r>
            <a:endParaRPr sz="5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43636"/>
              <a:buNone/>
            </a:pPr>
            <a:r>
              <a:rPr lang="en-US" sz="5500">
                <a:latin typeface="Open Sans"/>
                <a:ea typeface="Open Sans"/>
                <a:cs typeface="Open Sans"/>
                <a:sym typeface="Open Sans"/>
              </a:rPr>
              <a:t>Program Manager</a:t>
            </a:r>
            <a:endParaRPr sz="5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idx="2" type="body"/>
          </p:nvPr>
        </p:nvSpPr>
        <p:spPr>
          <a:xfrm>
            <a:off x="6137990" y="2734961"/>
            <a:ext cx="4521772" cy="3442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7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Continue with working on how to collect payments in a timely manner, ie; co-payments at time of visit, some payments due with a sliding fee scale. </a:t>
            </a:r>
            <a:endParaRPr sz="2000"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Offer </a:t>
            </a:r>
            <a:r>
              <a:rPr lang="en-US" sz="2000"/>
              <a:t>number</a:t>
            </a:r>
            <a:r>
              <a:rPr lang="en-US" sz="2000"/>
              <a:t> of ways to collect payments</a:t>
            </a:r>
            <a:endParaRPr sz="2000"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Prepare to make mistakes but have room for improvement always!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>
            <p:ph idx="12" type="sldNum"/>
          </p:nvPr>
        </p:nvSpPr>
        <p:spPr>
          <a:xfrm>
            <a:off x="11353800" y="6017160"/>
            <a:ext cx="493776" cy="493776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3"/>
          <p:cNvSpPr txBox="1"/>
          <p:nvPr>
            <p:ph idx="1" type="body"/>
          </p:nvPr>
        </p:nvSpPr>
        <p:spPr>
          <a:xfrm>
            <a:off x="838200" y="2734962"/>
            <a:ext cx="4714103" cy="3442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Enroll with MCOs and commercial insurance companies</a:t>
            </a:r>
            <a:endParaRPr sz="2000"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Ensure access to payer portals for ease of access to staff</a:t>
            </a:r>
            <a:endParaRPr sz="2000"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b="1" lang="en-US" sz="2000" u="sng"/>
              <a:t>Training!!</a:t>
            </a:r>
            <a:endParaRPr b="1" sz="2000" u="sng"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ts val="2000"/>
              <a:buChar char="•"/>
            </a:pPr>
            <a:r>
              <a:rPr lang="en-US" sz="2000"/>
              <a:t>Starting the process/procedures to billing </a:t>
            </a:r>
            <a:endParaRPr sz="2000"/>
          </a:p>
        </p:txBody>
      </p:sp>
      <p:sp>
        <p:nvSpPr>
          <p:cNvPr id="112" name="Google Shape;112;p13"/>
          <p:cNvSpPr/>
          <p:nvPr/>
        </p:nvSpPr>
        <p:spPr>
          <a:xfrm>
            <a:off x="2397260" y="106362"/>
            <a:ext cx="895654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Simple steps to success! </a:t>
            </a:r>
            <a:endParaRPr b="1" sz="3600">
              <a:solidFill>
                <a:srgbClr val="1A3245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 rot="5400000">
            <a:off x="5840379" y="-3240063"/>
            <a:ext cx="1114102" cy="9912741"/>
          </a:xfrm>
          <a:prstGeom prst="round2SameRect">
            <a:avLst>
              <a:gd fmla="val 48568" name="adj1"/>
              <a:gd fmla="val 0" name="adj2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0010" y="1119624"/>
            <a:ext cx="1205721" cy="1205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3"/>
          <p:cNvSpPr txBox="1"/>
          <p:nvPr/>
        </p:nvSpPr>
        <p:spPr>
          <a:xfrm>
            <a:off x="6137990" y="1509626"/>
            <a:ext cx="5032500" cy="4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Next</a:t>
            </a:r>
            <a:endParaRPr b="1"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1925731" y="1509627"/>
            <a:ext cx="3820200" cy="4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First Steps</a:t>
            </a:r>
            <a:endParaRPr b="1" sz="2800">
              <a:solidFill>
                <a:srgbClr val="1A324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" name="Google Shape;117;p13"/>
          <p:cNvCxnSpPr/>
          <p:nvPr/>
        </p:nvCxnSpPr>
        <p:spPr>
          <a:xfrm>
            <a:off x="5955956" y="1509626"/>
            <a:ext cx="0" cy="480131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/>
          <p:nvPr>
            <p:ph idx="12" type="sldNum"/>
          </p:nvPr>
        </p:nvSpPr>
        <p:spPr>
          <a:xfrm>
            <a:off x="11353800" y="5986358"/>
            <a:ext cx="493776" cy="493776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3" name="Google Shape;123;p14"/>
          <p:cNvSpPr/>
          <p:nvPr/>
        </p:nvSpPr>
        <p:spPr>
          <a:xfrm>
            <a:off x="2397260" y="106362"/>
            <a:ext cx="89565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Sample:</a:t>
            </a:r>
            <a:r>
              <a:rPr b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 Charges/Payments by Month </a:t>
            </a:r>
            <a:endParaRPr b="1" sz="3600">
              <a:solidFill>
                <a:srgbClr val="1A3245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MB SBHC</a:t>
            </a:r>
            <a:endParaRPr b="1" sz="3600">
              <a:solidFill>
                <a:srgbClr val="1A3245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</p:txBody>
      </p:sp>
      <p:pic>
        <p:nvPicPr>
          <p:cNvPr id="124" name="Google Shape;12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713" y="1306650"/>
            <a:ext cx="11446874" cy="3009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20524" y="4227750"/>
            <a:ext cx="4079404" cy="245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 txBox="1"/>
          <p:nvPr>
            <p:ph idx="1" type="body"/>
          </p:nvPr>
        </p:nvSpPr>
        <p:spPr>
          <a:xfrm>
            <a:off x="220900" y="1306700"/>
            <a:ext cx="11133000" cy="49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89129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Inventory your current contracts/agreements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Ensure organization access to NPPES/PECOS for NPI creation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Understand what foundation you’re starting with and what you need to build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Plan for the process to take longer than you think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Include your team in as many training opportunities as possible 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           </a:t>
            </a:r>
            <a:r>
              <a:rPr lang="en-US" sz="1835">
                <a:latin typeface="Open Sans"/>
                <a:ea typeface="Open Sans"/>
                <a:cs typeface="Open Sans"/>
                <a:sym typeface="Open Sans"/>
              </a:rPr>
              <a:t>Insurance training, </a:t>
            </a:r>
            <a:r>
              <a:rPr lang="en-US" sz="1835">
                <a:latin typeface="Open Sans"/>
                <a:ea typeface="Open Sans"/>
                <a:cs typeface="Open Sans"/>
                <a:sym typeface="Open Sans"/>
              </a:rPr>
              <a:t>documentation</a:t>
            </a:r>
            <a:r>
              <a:rPr lang="en-US" sz="1835">
                <a:latin typeface="Open Sans"/>
                <a:ea typeface="Open Sans"/>
                <a:cs typeface="Open Sans"/>
                <a:sym typeface="Open Sans"/>
              </a:rPr>
              <a:t> for billing, accessing payer portals/EVS</a:t>
            </a:r>
            <a:endParaRPr sz="1835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180000"/>
              </a:lnSpc>
              <a:spcBef>
                <a:spcPts val="100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Consider how to collect payments at the time of service; online payments, process for managing in person payments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289129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52861"/>
              <a:buFont typeface="Open Sans"/>
              <a:buChar char="•"/>
            </a:pPr>
            <a:r>
              <a:rPr b="1" lang="en-US" sz="2121">
                <a:latin typeface="Open Sans"/>
                <a:ea typeface="Open Sans"/>
                <a:cs typeface="Open Sans"/>
                <a:sym typeface="Open Sans"/>
              </a:rPr>
              <a:t>Continuous</a:t>
            </a: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 process improvement and </a:t>
            </a:r>
            <a:r>
              <a:rPr b="1" lang="en-US" sz="2121" u="sng">
                <a:latin typeface="Open Sans"/>
                <a:ea typeface="Open Sans"/>
                <a:cs typeface="Open Sans"/>
                <a:sym typeface="Open Sans"/>
              </a:rPr>
              <a:t>SEEK</a:t>
            </a:r>
            <a:r>
              <a:rPr lang="en-US" sz="2121">
                <a:latin typeface="Open Sans"/>
                <a:ea typeface="Open Sans"/>
                <a:cs typeface="Open Sans"/>
                <a:sym typeface="Open Sans"/>
              </a:rPr>
              <a:t> help when needed!</a:t>
            </a:r>
            <a:endParaRPr sz="2121">
              <a:latin typeface="Open Sans"/>
              <a:ea typeface="Open Sans"/>
              <a:cs typeface="Open Sans"/>
              <a:sym typeface="Open Sans"/>
            </a:endParaRPr>
          </a:p>
          <a:p>
            <a:pPr indent="-774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>
            <p:ph idx="12" type="sldNum"/>
          </p:nvPr>
        </p:nvSpPr>
        <p:spPr>
          <a:xfrm>
            <a:off x="11342914" y="5987584"/>
            <a:ext cx="493776" cy="493776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7260" y="106362"/>
            <a:ext cx="895654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Lessons Learned</a:t>
            </a:r>
            <a:endParaRPr b="1" sz="3600">
              <a:solidFill>
                <a:srgbClr val="1A3245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/>
          <p:nvPr>
            <p:ph idx="1" type="body"/>
          </p:nvPr>
        </p:nvSpPr>
        <p:spPr>
          <a:xfrm>
            <a:off x="755956" y="1149599"/>
            <a:ext cx="10534800" cy="21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F903F"/>
              </a:buClr>
              <a:buSzPct val="100000"/>
              <a:buNone/>
            </a:pPr>
            <a:r>
              <a:t/>
            </a:r>
            <a:endParaRPr/>
          </a:p>
          <a:p>
            <a:pPr indent="0" lvl="1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F903F"/>
              </a:buClr>
              <a:buSzPct val="91735"/>
              <a:buNone/>
            </a:pPr>
            <a:r>
              <a:rPr lang="en-US" sz="2616">
                <a:latin typeface="Open Sans"/>
                <a:ea typeface="Open Sans"/>
                <a:cs typeface="Open Sans"/>
                <a:sym typeface="Open Sans"/>
              </a:rPr>
              <a:t>Amber Grabowski</a:t>
            </a:r>
            <a:endParaRPr sz="2616">
              <a:latin typeface="Open Sans"/>
              <a:ea typeface="Open Sans"/>
              <a:cs typeface="Open Sans"/>
              <a:sym typeface="Open Sans"/>
            </a:endParaRPr>
          </a:p>
          <a:p>
            <a:pPr indent="0" lvl="1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5F903F"/>
              </a:buClr>
              <a:buSzPct val="91735"/>
              <a:buNone/>
            </a:pPr>
            <a:r>
              <a:rPr lang="en-US" sz="2616">
                <a:latin typeface="Open Sans"/>
                <a:ea typeface="Open Sans"/>
                <a:cs typeface="Open Sans"/>
                <a:sym typeface="Open Sans"/>
              </a:rPr>
              <a:t>Program Manager</a:t>
            </a:r>
            <a:endParaRPr sz="2616">
              <a:latin typeface="Open Sans"/>
              <a:ea typeface="Open Sans"/>
              <a:cs typeface="Open Sans"/>
              <a:sym typeface="Open Sans"/>
            </a:endParaRPr>
          </a:p>
          <a:p>
            <a:pPr indent="0" lvl="1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5F903F"/>
              </a:buClr>
              <a:buSzPct val="91735"/>
              <a:buNone/>
            </a:pPr>
            <a:r>
              <a:rPr lang="en-US" sz="2616">
                <a:latin typeface="Open Sans"/>
                <a:ea typeface="Open Sans"/>
                <a:cs typeface="Open Sans"/>
                <a:sym typeface="Open Sans"/>
              </a:rPr>
              <a:t>amber.grabowski@maryland.gov</a:t>
            </a:r>
            <a:endParaRPr sz="2616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5F903F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38" name="Google Shape;138;p16"/>
          <p:cNvSpPr/>
          <p:nvPr>
            <p:ph idx="12" type="sldNum"/>
          </p:nvPr>
        </p:nvSpPr>
        <p:spPr>
          <a:xfrm>
            <a:off x="11353799" y="6086435"/>
            <a:ext cx="493776" cy="493776"/>
          </a:xfrm>
          <a:prstGeom prst="ellipse">
            <a:avLst/>
          </a:prstGeom>
          <a:solidFill>
            <a:srgbClr val="1A32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9" name="Google Shape;139;p16"/>
          <p:cNvSpPr/>
          <p:nvPr/>
        </p:nvSpPr>
        <p:spPr>
          <a:xfrm>
            <a:off x="2397259" y="106362"/>
            <a:ext cx="944051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Cambria Math"/>
                <a:ea typeface="Cambria Math"/>
                <a:cs typeface="Cambria Math"/>
                <a:sym typeface="Cambria Math"/>
              </a:rPr>
              <a:t>CONNECT WITH US! </a:t>
            </a:r>
            <a:endParaRPr b="1" sz="3600">
              <a:solidFill>
                <a:srgbClr val="1A3245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A3245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</p:txBody>
      </p:sp>
      <p:sp>
        <p:nvSpPr>
          <p:cNvPr id="140" name="Google Shape;140;p16"/>
          <p:cNvSpPr/>
          <p:nvPr/>
        </p:nvSpPr>
        <p:spPr>
          <a:xfrm>
            <a:off x="2" y="3987114"/>
            <a:ext cx="10124299" cy="2870886"/>
          </a:xfrm>
          <a:prstGeom prst="round1Rect">
            <a:avLst>
              <a:gd fmla="val 16667" name="adj"/>
            </a:avLst>
          </a:prstGeom>
          <a:solidFill>
            <a:srgbClr val="5F90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2743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EXPLORE MORE AT            </a:t>
            </a:r>
            <a:r>
              <a:rPr b="1" lang="en-US" sz="4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SMCHD.ORG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6545" y="4561712"/>
            <a:ext cx="64008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97146" y="5347898"/>
            <a:ext cx="640080" cy="64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6"/>
          <p:cNvSpPr txBox="1"/>
          <p:nvPr/>
        </p:nvSpPr>
        <p:spPr>
          <a:xfrm>
            <a:off x="6738550" y="4650919"/>
            <a:ext cx="33857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SMCHealthDepartment</a:t>
            </a: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6738550" y="5437105"/>
            <a:ext cx="227364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SMCHD_gov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45" name="Google Shape;145;p16"/>
          <p:cNvSpPr/>
          <p:nvPr/>
        </p:nvSpPr>
        <p:spPr>
          <a:xfrm>
            <a:off x="1038199" y="1324048"/>
            <a:ext cx="45600" cy="1817700"/>
          </a:xfrm>
          <a:prstGeom prst="roundRect">
            <a:avLst>
              <a:gd fmla="val 16667" name="adj"/>
            </a:avLst>
          </a:prstGeom>
          <a:solidFill>
            <a:srgbClr val="88A66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MCHD Theme">
  <a:themeElements>
    <a:clrScheme name="SMCHD">
      <a:dk1>
        <a:srgbClr val="000000"/>
      </a:dk1>
      <a:lt1>
        <a:srgbClr val="FFFFFF"/>
      </a:lt1>
      <a:dk2>
        <a:srgbClr val="1A3245"/>
      </a:dk2>
      <a:lt2>
        <a:srgbClr val="E7E6E6"/>
      </a:lt2>
      <a:accent1>
        <a:srgbClr val="C2DFFD"/>
      </a:accent1>
      <a:accent2>
        <a:srgbClr val="5F903F"/>
      </a:accent2>
      <a:accent3>
        <a:srgbClr val="A5A5A5"/>
      </a:accent3>
      <a:accent4>
        <a:srgbClr val="FFC000"/>
      </a:accent4>
      <a:accent5>
        <a:srgbClr val="4472C4"/>
      </a:accent5>
      <a:accent6>
        <a:srgbClr val="92D050"/>
      </a:accent6>
      <a:hlink>
        <a:srgbClr val="2E75B5"/>
      </a:hlink>
      <a:folHlink>
        <a:srgbClr val="48A1F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MCHD Theme">
  <a:themeElements>
    <a:clrScheme name="SMCHD">
      <a:dk1>
        <a:srgbClr val="000000"/>
      </a:dk1>
      <a:lt1>
        <a:srgbClr val="FFFFFF"/>
      </a:lt1>
      <a:dk2>
        <a:srgbClr val="1A3245"/>
      </a:dk2>
      <a:lt2>
        <a:srgbClr val="E7E6E6"/>
      </a:lt2>
      <a:accent1>
        <a:srgbClr val="C2DFFD"/>
      </a:accent1>
      <a:accent2>
        <a:srgbClr val="5F903F"/>
      </a:accent2>
      <a:accent3>
        <a:srgbClr val="A5A5A5"/>
      </a:accent3>
      <a:accent4>
        <a:srgbClr val="FFC000"/>
      </a:accent4>
      <a:accent5>
        <a:srgbClr val="4472C4"/>
      </a:accent5>
      <a:accent6>
        <a:srgbClr val="92D050"/>
      </a:accent6>
      <a:hlink>
        <a:srgbClr val="2E75B5"/>
      </a:hlink>
      <a:folHlink>
        <a:srgbClr val="48A1F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