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73" r:id="rId5"/>
    <p:sldId id="274" r:id="rId6"/>
    <p:sldId id="313" r:id="rId7"/>
    <p:sldId id="297" r:id="rId8"/>
    <p:sldId id="304" r:id="rId9"/>
    <p:sldId id="298" r:id="rId10"/>
    <p:sldId id="301" r:id="rId11"/>
    <p:sldId id="305" r:id="rId12"/>
    <p:sldId id="306" r:id="rId13"/>
    <p:sldId id="308" r:id="rId14"/>
    <p:sldId id="307" r:id="rId15"/>
    <p:sldId id="310" r:id="rId16"/>
    <p:sldId id="311" r:id="rId17"/>
    <p:sldId id="314" r:id="rId18"/>
    <p:sldId id="959" r:id="rId19"/>
    <p:sldId id="1015" r:id="rId20"/>
    <p:sldId id="1013" r:id="rId21"/>
    <p:sldId id="1022" r:id="rId22"/>
    <p:sldId id="1005" r:id="rId23"/>
    <p:sldId id="1051" r:id="rId24"/>
    <p:sldId id="278" r:id="rId25"/>
    <p:sldId id="1050" r:id="rId26"/>
    <p:sldId id="1052" r:id="rId27"/>
    <p:sldId id="394" r:id="rId28"/>
    <p:sldId id="1053" r:id="rId29"/>
    <p:sldId id="396" r:id="rId30"/>
    <p:sldId id="1054" r:id="rId31"/>
    <p:sldId id="391" r:id="rId32"/>
    <p:sldId id="1040" r:id="rId33"/>
    <p:sldId id="1055" r:id="rId34"/>
    <p:sldId id="1042" r:id="rId35"/>
    <p:sldId id="315" r:id="rId36"/>
    <p:sldId id="312" r:id="rId37"/>
    <p:sldId id="1056" r:id="rId38"/>
    <p:sldId id="258" r:id="rId39"/>
    <p:sldId id="275" r:id="rId40"/>
    <p:sldId id="1057" r:id="rId41"/>
    <p:sldId id="27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DSTAR HEALTH" initials="MH" lastIdx="1" clrIdx="0">
    <p:extLst>
      <p:ext uri="{19B8F6BF-5375-455C-9EA6-DF929625EA0E}">
        <p15:presenceInfo xmlns:p15="http://schemas.microsoft.com/office/powerpoint/2012/main" userId="S::kate.e.clarke@medstarbranding.onmicrosoft.com::8f124d9d-f71e-49ef-8942-db9d5d243c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CD9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49" autoAdjust="0"/>
    <p:restoredTop sz="94684"/>
  </p:normalViewPr>
  <p:slideViewPr>
    <p:cSldViewPr snapToGrid="0">
      <p:cViewPr varScale="1">
        <p:scale>
          <a:sx n="74" d="100"/>
          <a:sy n="74" d="100"/>
        </p:scale>
        <p:origin x="1392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BA606-99B8-A648-9DA4-681EA38239CD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A26C1-14DA-7040-BC42-27660127B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103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787C9-6C5D-9346-BEE2-B2D8A8184835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26F4-A127-C949-940F-931470ACB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838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Acute lung injury, ARDS but also impact cardiac directly and indirectly. </a:t>
            </a:r>
          </a:p>
          <a:p>
            <a:r>
              <a:rPr lang="en-US" dirty="0"/>
              <a:t>Myocyte invasion- few reports confirming presence of viral inclusion bodies or </a:t>
            </a:r>
            <a:r>
              <a:rPr lang="en-US" dirty="0" err="1"/>
              <a:t>sars</a:t>
            </a:r>
            <a:r>
              <a:rPr lang="en-US" dirty="0"/>
              <a:t> cov2 RNA from myocardial tissue</a:t>
            </a:r>
          </a:p>
          <a:p>
            <a:r>
              <a:rPr lang="en-US" dirty="0" err="1"/>
              <a:t>Infmallation</a:t>
            </a:r>
            <a:r>
              <a:rPr lang="en-US" dirty="0"/>
              <a:t> related injury: loss of ace2 </a:t>
            </a:r>
            <a:r>
              <a:rPr lang="en-US" dirty="0" err="1"/>
              <a:t>recetor</a:t>
            </a:r>
            <a:r>
              <a:rPr lang="en-US" dirty="0"/>
              <a:t> density and down regulation of ace2 leads to accumulation of angiotensin II which has vasoconstrictor, profibrotic and proinflammatory effects</a:t>
            </a:r>
          </a:p>
          <a:p>
            <a:endParaRPr lang="en-US" dirty="0"/>
          </a:p>
          <a:p>
            <a:r>
              <a:rPr lang="en-US" dirty="0"/>
              <a:t>Endothelial activation and thrombosis: ace2 is expressed in the circulatory system. Viral replications increases incites innate immune responses, interferon, IL6</a:t>
            </a:r>
          </a:p>
          <a:p>
            <a:r>
              <a:rPr lang="en-US" dirty="0"/>
              <a:t>Dysfunctional endothelium become </a:t>
            </a:r>
            <a:r>
              <a:rPr lang="en-US" dirty="0" err="1"/>
              <a:t>proadhesive</a:t>
            </a:r>
            <a:r>
              <a:rPr lang="en-US" dirty="0"/>
              <a:t> and prothrombotic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C7545-6505-4F3D-AA3E-15F22417BE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1144E2-884D-034D-9E5A-15CE3759F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0800" y="2926080"/>
            <a:ext cx="8226000" cy="731520"/>
          </a:xfrm>
        </p:spPr>
        <p:txBody>
          <a:bodyPr lIns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0800" y="3657600"/>
            <a:ext cx="8215200" cy="791645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subhead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60800" y="2651760"/>
            <a:ext cx="2133600" cy="274320"/>
          </a:xfrm>
          <a:prstGeom prst="rect">
            <a:avLst/>
          </a:prstGeom>
        </p:spPr>
        <p:txBody>
          <a:bodyPr lIns="0" anchor="b"/>
          <a:lstStyle>
            <a:lvl1pPr marL="0" indent="0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1014BB4-1855-4C46-A2D4-9C82780216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0" y="5948159"/>
            <a:ext cx="8215200" cy="301625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rgbClr val="002664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, 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ertical Title 1">
            <a:extLst>
              <a:ext uri="{FF2B5EF4-FFF2-40B4-BE49-F238E27FC236}">
                <a16:creationId xmlns:a16="http://schemas.microsoft.com/office/drawing/2014/main" id="{9A3B3350-BCA8-0A4D-8939-53735A2BD10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6629400" y="253063"/>
            <a:ext cx="2057400" cy="5461937"/>
          </a:xfrm>
        </p:spPr>
        <p:txBody>
          <a:bodyPr vert="eaVert"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3" name="Vertical Text Placeholder 2">
            <a:extLst>
              <a:ext uri="{FF2B5EF4-FFF2-40B4-BE49-F238E27FC236}">
                <a16:creationId xmlns:a16="http://schemas.microsoft.com/office/drawing/2014/main" id="{A448DEA6-90B8-614B-9F23-99C902EE13D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440362"/>
          </a:xfrm>
        </p:spPr>
        <p:txBody>
          <a:bodyPr vert="eaVert"/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00BF38-FF3E-7141-993D-E391D5642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4DD220-3C0E-FF4C-BC19-FDD5E784E62A}"/>
              </a:ext>
            </a:extLst>
          </p:cNvPr>
          <p:cNvSpPr txBox="1"/>
          <p:nvPr userDrawn="1"/>
        </p:nvSpPr>
        <p:spPr>
          <a:xfrm>
            <a:off x="457200" y="-1"/>
            <a:ext cx="3422779" cy="5456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1AC4DC-337E-E94F-9ED7-4FE0553D9AF6}"/>
              </a:ext>
            </a:extLst>
          </p:cNvPr>
          <p:cNvSpPr txBox="1"/>
          <p:nvPr userDrawn="1"/>
        </p:nvSpPr>
        <p:spPr>
          <a:xfrm>
            <a:off x="457200" y="0"/>
            <a:ext cx="3422779" cy="5456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8432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A5E94-02F7-0F41-80F9-5E9152491BF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638300"/>
            <a:ext cx="8229600" cy="407670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>
                <a:solidFill>
                  <a:srgbClr val="00266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dirty="0"/>
              <a:t>Sample text agenda</a:t>
            </a:r>
          </a:p>
          <a:p>
            <a:r>
              <a:rPr lang="en-US" dirty="0"/>
              <a:t>Sample text agenda longer line example</a:t>
            </a:r>
          </a:p>
          <a:p>
            <a:r>
              <a:rPr lang="en-US" dirty="0"/>
              <a:t>Sample text agenda</a:t>
            </a:r>
          </a:p>
          <a:p>
            <a:r>
              <a:rPr lang="en-US" dirty="0"/>
              <a:t>Sample text agenda longer line example</a:t>
            </a:r>
          </a:p>
          <a:p>
            <a:r>
              <a:rPr lang="en-US" dirty="0"/>
              <a:t>Sample text agenda longer line example</a:t>
            </a:r>
          </a:p>
          <a:p>
            <a:r>
              <a:rPr lang="en-US" dirty="0"/>
              <a:t>Sample text agenda</a:t>
            </a:r>
          </a:p>
          <a:p>
            <a:r>
              <a:rPr lang="en-US" dirty="0"/>
              <a:t>Sample text agenda</a:t>
            </a:r>
          </a:p>
          <a:p>
            <a:r>
              <a:rPr lang="en-US" dirty="0"/>
              <a:t>Sample text agenda longer line example</a:t>
            </a:r>
          </a:p>
          <a:p>
            <a:r>
              <a:rPr lang="en-US" dirty="0"/>
              <a:t>Sample text agenda longer line example</a:t>
            </a:r>
          </a:p>
          <a:p>
            <a:r>
              <a:rPr lang="en-US" dirty="0"/>
              <a:t>Sample text agenda</a:t>
            </a:r>
          </a:p>
          <a:p>
            <a:r>
              <a:rPr lang="en-US" dirty="0"/>
              <a:t>Sample text agenda sample text agenda longer line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BAE30-A2F2-1742-A3D7-167FB25BF7D2}"/>
              </a:ext>
            </a:extLst>
          </p:cNvPr>
          <p:cNvSpPr txBox="1"/>
          <p:nvPr userDrawn="1"/>
        </p:nvSpPr>
        <p:spPr>
          <a:xfrm>
            <a:off x="457199" y="266700"/>
            <a:ext cx="8229599" cy="10572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2568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38300"/>
            <a:ext cx="8229600" cy="4076700"/>
          </a:xfrm>
        </p:spPr>
        <p:txBody>
          <a:bodyPr/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50D07FE8-2F47-8F4C-B1CE-9699F6AF14E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5715000 h 6858000"/>
              <a:gd name="connsiteX3" fmla="*/ 4572000 w 9144000"/>
              <a:gd name="connsiteY3" fmla="*/ 5715000 h 6858000"/>
              <a:gd name="connsiteX4" fmla="*/ 4572000 w 9144000"/>
              <a:gd name="connsiteY4" fmla="*/ 6858000 h 6858000"/>
              <a:gd name="connsiteX5" fmla="*/ 0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4572000" y="5715000"/>
                </a:lnTo>
                <a:lnTo>
                  <a:pt x="457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83717"/>
            <a:ext cx="8229600" cy="1500187"/>
          </a:xfrm>
        </p:spPr>
        <p:txBody>
          <a:bodyPr lIns="0" rIns="0" anchor="t"/>
          <a:lstStyle>
            <a:lvl1pPr algn="l">
              <a:defRPr sz="4000" b="1" cap="none">
                <a:solidFill>
                  <a:srgbClr val="002664"/>
                </a:solidFill>
              </a:defRPr>
            </a:lvl1pPr>
          </a:lstStyle>
          <a:p>
            <a:r>
              <a:rPr lang="en-US" dirty="0"/>
              <a:t>Click to edit divider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650380"/>
            <a:ext cx="8229600" cy="933337"/>
          </a:xfrm>
        </p:spPr>
        <p:txBody>
          <a:bodyPr lIns="0" rIns="0" anchor="b"/>
          <a:lstStyle>
            <a:lvl1pPr marL="0" indent="0">
              <a:buNone/>
              <a:defRPr sz="2000">
                <a:solidFill>
                  <a:srgbClr val="0026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subhead master text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38300"/>
            <a:ext cx="4038600" cy="4076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38299"/>
            <a:ext cx="4038600" cy="4076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638299"/>
            <a:ext cx="4040188" cy="3406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978938"/>
            <a:ext cx="4040188" cy="3736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638299"/>
            <a:ext cx="4041775" cy="3406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1978938"/>
            <a:ext cx="4041775" cy="37360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C1FE6F9-86EE-1C42-B32F-26E4B81285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1" y="1638299"/>
            <a:ext cx="2514600" cy="192801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266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3DA39FD-FA8F-F64F-AA91-F302C66CB5C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7201" y="3703320"/>
            <a:ext cx="2514600" cy="201168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266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131A07F-DD1E-5943-B337-7CE4F6EFE03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72200" y="1638299"/>
            <a:ext cx="2514600" cy="192802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266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660B57B-09AF-944F-9611-C0444FDD5B0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72200" y="3703320"/>
            <a:ext cx="2514600" cy="201168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266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5CB8672-9B97-A344-AB01-28B9009AE1D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154680" y="1638300"/>
            <a:ext cx="2834640" cy="40767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2664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00F2DD-7D02-B94E-8A9A-49A63C376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6700"/>
            <a:ext cx="8229600" cy="1057274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F0BF7D8-1EDC-1644-B884-77FDBE4CE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0509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BA46138-B21F-CE4A-90B1-94EEFB65EE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441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6B1E4CD-40E8-BF4C-B649-71A6A0CF0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38300"/>
            <a:ext cx="3008313" cy="4076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5C504E7-6DC2-E349-B8C4-027E08086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20" y="3920358"/>
            <a:ext cx="822327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E2C39C1-966A-6D47-9F8E-E39B63275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520" y="266701"/>
            <a:ext cx="8223279" cy="35057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266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CA4276E-B981-7C49-A262-3B1966E30A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63520" y="4487096"/>
            <a:ext cx="8223279" cy="12279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E82312-2B0C-9144-AE9E-5DB4330CEF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201" y="266700"/>
            <a:ext cx="8229598" cy="10572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57200" y="1638300"/>
            <a:ext cx="8229598" cy="40766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5B0EE4-E71D-6543-82DA-39DFA7383A4A}"/>
              </a:ext>
            </a:extLst>
          </p:cNvPr>
          <p:cNvSpPr txBox="1"/>
          <p:nvPr userDrawn="1"/>
        </p:nvSpPr>
        <p:spPr>
          <a:xfrm>
            <a:off x="8424663" y="6355056"/>
            <a:ext cx="2621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6A601-B56C-D146-86AC-349FE13FFB0B}" type="slidenum">
              <a:rPr lang="en-US" sz="1000" smtClean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</p:sldLayoutIdLst>
  <p:hf sldNum="0" hdr="0" ftr="0"/>
  <p:txStyles>
    <p:titleStyle>
      <a:lvl1pPr marL="0" indent="0" algn="l" defTabSz="457200" rtl="0" eaLnBrk="1" latinLnBrk="0" hangingPunct="1">
        <a:spcBef>
          <a:spcPct val="0"/>
        </a:spcBef>
        <a:buNone/>
        <a:tabLst/>
        <a:defRPr sz="3200" b="1" i="0" kern="1200">
          <a:solidFill>
            <a:srgbClr val="002664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66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66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b="0" i="0" kern="1200">
          <a:solidFill>
            <a:srgbClr val="00266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0" i="0" kern="1200">
          <a:solidFill>
            <a:srgbClr val="00266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System Font Regular"/>
        <a:buChar char="–"/>
        <a:defRPr sz="1600" b="0" i="0" kern="1200">
          <a:solidFill>
            <a:srgbClr val="00266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3600" userDrawn="1">
          <p15:clr>
            <a:srgbClr val="F26B43"/>
          </p15:clr>
        </p15:guide>
        <p15:guide id="8" orient="horz" pos="168" userDrawn="1">
          <p15:clr>
            <a:srgbClr val="F26B43"/>
          </p15:clr>
        </p15:guide>
        <p15:guide id="10" orient="horz" pos="1032" userDrawn="1">
          <p15:clr>
            <a:srgbClr val="F26B43"/>
          </p15:clr>
        </p15:guide>
        <p15:guide id="12" orient="horz" pos="834" userDrawn="1">
          <p15:clr>
            <a:srgbClr val="F26B43"/>
          </p15:clr>
        </p15:guide>
        <p15:guide id="13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31E3-C8BD-294C-A89B-A3B0E512C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Post-COVID Return to 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23062-0714-C145-BAB8-650240F8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00" y="3657600"/>
            <a:ext cx="8215200" cy="11912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Lou Kovacs, MD, CAQSM</a:t>
            </a:r>
          </a:p>
          <a:p>
            <a:r>
              <a:rPr lang="en-US" dirty="0"/>
              <a:t>Ankit Shah, MD, MPH, FACC</a:t>
            </a:r>
          </a:p>
          <a:p>
            <a:r>
              <a:rPr lang="en-US" dirty="0"/>
              <a:t>Kellie Loehr, MS, ATC, LAT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8B563-FFB6-064A-B4B9-C8CF0237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11/16/2021</a:t>
            </a:r>
          </a:p>
        </p:txBody>
      </p:sp>
    </p:spTree>
    <p:extLst>
      <p:ext uri="{BB962C8B-B14F-4D97-AF65-F5344CB8AC3E}">
        <p14:creationId xmlns:p14="http://schemas.microsoft.com/office/powerpoint/2010/main" val="164563136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CE0E-B90E-4375-A6B0-5410D11C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AHA 14-Element Screen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580B09-4CF4-488F-8FAA-8E8B7C001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92" y="1814410"/>
            <a:ext cx="2724165" cy="2169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1CDDF-1C7D-427C-8DA0-6ADF0F87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17" y="1814410"/>
            <a:ext cx="2724165" cy="40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06657-DDC6-4202-9AF7-3B28F6AEB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17" y="2220777"/>
            <a:ext cx="2724165" cy="1504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E862E-B8B7-4EBE-9087-4DE09D21E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738" y="1814410"/>
            <a:ext cx="2694086" cy="2113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42127-EB91-4ED2-AA50-F8E87887F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738" y="3843576"/>
            <a:ext cx="2694086" cy="5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081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B2E9-BF0A-4B76-9EB0-2B11E54A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66700"/>
            <a:ext cx="8229598" cy="105727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Mild or Asymptomatic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542F3E-38F3-4523-96AD-FBA3F3422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2335460"/>
            <a:ext cx="4282580" cy="2187080"/>
          </a:xfrm>
        </p:spPr>
        <p:txBody>
          <a:bodyPr>
            <a:normAutofit/>
          </a:bodyPr>
          <a:lstStyle/>
          <a:p>
            <a:r>
              <a:rPr lang="en-US" dirty="0"/>
              <a:t>Usually can be handled by PCP</a:t>
            </a:r>
          </a:p>
          <a:p>
            <a:r>
              <a:rPr lang="en-US" dirty="0"/>
              <a:t>Usually uneventful RTP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0FB055-79CD-4194-8435-041EF3DF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233" y="1323975"/>
            <a:ext cx="2499643" cy="4947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803793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BCFC-2EF6-044E-96BA-A510C43F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Moderate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3F901-83C1-8B4F-9DEE-771824671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093" y="2230597"/>
            <a:ext cx="4450360" cy="2396805"/>
          </a:xfrm>
        </p:spPr>
        <p:txBody>
          <a:bodyPr>
            <a:normAutofit/>
          </a:bodyPr>
          <a:lstStyle/>
          <a:p>
            <a:r>
              <a:rPr lang="en-US" dirty="0"/>
              <a:t>Usually at least ECG</a:t>
            </a:r>
          </a:p>
          <a:p>
            <a:r>
              <a:rPr lang="en-US" dirty="0"/>
              <a:t>Consider more gradual/monitored RTP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636E0-2841-B049-BAA7-17552282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856" y="1323975"/>
            <a:ext cx="2480806" cy="2512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86D3E-49F5-E047-9628-6433F0FA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592" y="3836896"/>
            <a:ext cx="2911411" cy="127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3FC66-F71A-E24C-9FE8-1C183F440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459" y="5107125"/>
            <a:ext cx="2352675" cy="7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223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45CC-792F-D444-BE86-1CA3AC9D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Triggers for Cardiology Referral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16652-020C-A946-B942-349191C22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Severe disease </a:t>
            </a:r>
          </a:p>
          <a:p>
            <a:pPr lvl="1"/>
            <a:r>
              <a:rPr lang="en-US" dirty="0"/>
              <a:t>Hospitalized, ICU/vent, MIS-C usually have inpatient Cardiology eval, need follow-up</a:t>
            </a:r>
          </a:p>
          <a:p>
            <a:r>
              <a:rPr lang="en-US" dirty="0"/>
              <a:t>Need for more thorough cardiac testing (stress, CMR, monitor, ?echo)</a:t>
            </a:r>
          </a:p>
          <a:p>
            <a:pPr lvl="1"/>
            <a:r>
              <a:rPr lang="en-US" dirty="0"/>
              <a:t>Abnormal AHA screen</a:t>
            </a:r>
          </a:p>
          <a:p>
            <a:pPr lvl="1"/>
            <a:r>
              <a:rPr lang="en-US" dirty="0"/>
              <a:t>Abnormal ECG</a:t>
            </a:r>
          </a:p>
          <a:p>
            <a:pPr lvl="1"/>
            <a:r>
              <a:rPr lang="en-US" dirty="0"/>
              <a:t>Abnormal labs (e.g., elevated troponin)</a:t>
            </a:r>
          </a:p>
          <a:p>
            <a:pPr lvl="1"/>
            <a:r>
              <a:rPr lang="en-US" dirty="0"/>
              <a:t>Recurrent/prolonged chest symptoms despite initial normal exam</a:t>
            </a:r>
          </a:p>
        </p:txBody>
      </p:sp>
    </p:spTree>
    <p:extLst>
      <p:ext uri="{BB962C8B-B14F-4D97-AF65-F5344CB8AC3E}">
        <p14:creationId xmlns:p14="http://schemas.microsoft.com/office/powerpoint/2010/main" val="381408002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0EB6-8A8A-45B0-BA94-085D2096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75219736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8C62-D09C-442F-A28F-D44C4038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300" dirty="0"/>
              <a:t>Proposed Mechanisms of Cardiac Injury with COVID-19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5BCB39D-8968-4BCF-802C-871429DA2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2"/>
          <a:stretch/>
        </p:blipFill>
        <p:spPr>
          <a:xfrm>
            <a:off x="2141677" y="1653469"/>
            <a:ext cx="4390861" cy="4112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867276-6CB6-4B15-BA72-70D6C3FAD48F}"/>
              </a:ext>
            </a:extLst>
          </p:cNvPr>
          <p:cNvSpPr txBox="1"/>
          <p:nvPr/>
        </p:nvSpPr>
        <p:spPr>
          <a:xfrm>
            <a:off x="5620623" y="6094969"/>
            <a:ext cx="3431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2664"/>
                </a:solidFill>
                <a:latin typeface="AdvOTc3f2c111.B"/>
              </a:rPr>
              <a:t>Giustino, G. et al. J Am Coll Cardiol. 2020;76(17):2011</a:t>
            </a:r>
            <a:r>
              <a:rPr lang="it-IT" sz="1000" dirty="0">
                <a:solidFill>
                  <a:srgbClr val="002664"/>
                </a:solidFill>
                <a:latin typeface="AdvOTc3f2c111.B+20"/>
              </a:rPr>
              <a:t>–</a:t>
            </a:r>
            <a:r>
              <a:rPr lang="it-IT" sz="1000" dirty="0">
                <a:solidFill>
                  <a:srgbClr val="002664"/>
                </a:solidFill>
                <a:latin typeface="AdvOTc3f2c111.B"/>
              </a:rPr>
              <a:t>23.</a:t>
            </a:r>
            <a:endParaRPr lang="en-US" sz="1000" dirty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6375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85A8-B8EC-48B1-BA86-24AC31E8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53324"/>
            <a:ext cx="8229598" cy="723961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Causes of Sudden Cardiac Arrest/ Death in Athletes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4DBB8B-0A0C-44C8-B90D-25816077F0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1" y="1446106"/>
            <a:ext cx="4038600" cy="311885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55D652-A063-46B5-86A9-9EEA75A181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3951" y="1552968"/>
            <a:ext cx="3467100" cy="2905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56C0FC-7CFA-46AF-A44A-03B209E24515}"/>
              </a:ext>
            </a:extLst>
          </p:cNvPr>
          <p:cNvSpPr txBox="1"/>
          <p:nvPr/>
        </p:nvSpPr>
        <p:spPr>
          <a:xfrm>
            <a:off x="457201" y="4564956"/>
            <a:ext cx="293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664"/>
                </a:solidFill>
              </a:rPr>
              <a:t>SCD in 1435 young athletes (&lt;35yo) from 1980-2005</a:t>
            </a:r>
          </a:p>
          <a:p>
            <a:r>
              <a:rPr lang="en-US" sz="1000" dirty="0">
                <a:solidFill>
                  <a:srgbClr val="002664"/>
                </a:solidFill>
              </a:rPr>
              <a:t>Maron et al. Circulation 2007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DBCFD9-4636-433F-B0B8-8D8F838B8C92}"/>
              </a:ext>
            </a:extLst>
          </p:cNvPr>
          <p:cNvSpPr txBox="1"/>
          <p:nvPr/>
        </p:nvSpPr>
        <p:spPr>
          <a:xfrm>
            <a:off x="4868674" y="4564956"/>
            <a:ext cx="35976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664"/>
                </a:solidFill>
              </a:rPr>
              <a:t>Eckart et al. Ann Int Medicine 2004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B23A6-7E72-402E-803F-F92F50946210}"/>
              </a:ext>
            </a:extLst>
          </p:cNvPr>
          <p:cNvSpPr txBox="1"/>
          <p:nvPr/>
        </p:nvSpPr>
        <p:spPr>
          <a:xfrm>
            <a:off x="1408653" y="5071929"/>
            <a:ext cx="617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664"/>
                </a:solidFill>
              </a:rPr>
              <a:t>- SCA/D cases in MS, HS, college and professional US athletes 2014-2016</a:t>
            </a:r>
          </a:p>
          <a:p>
            <a:r>
              <a:rPr lang="en-US" sz="1600" dirty="0">
                <a:solidFill>
                  <a:srgbClr val="002664"/>
                </a:solidFill>
              </a:rPr>
              <a:t>- 179 cases (74 arrests with survival, 105 deaths)</a:t>
            </a:r>
          </a:p>
          <a:p>
            <a:r>
              <a:rPr lang="en-US" sz="1600" dirty="0">
                <a:solidFill>
                  <a:srgbClr val="002664"/>
                </a:solidFill>
              </a:rPr>
              <a:t>- Myocarditis 4.3%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0F6C3-FF6F-4BD5-8519-27A74735D6D4}"/>
              </a:ext>
            </a:extLst>
          </p:cNvPr>
          <p:cNvSpPr txBox="1"/>
          <p:nvPr/>
        </p:nvSpPr>
        <p:spPr>
          <a:xfrm>
            <a:off x="6476301" y="6040567"/>
            <a:ext cx="266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664"/>
                </a:solidFill>
              </a:rPr>
              <a:t>Danielle P. et al CJSM 4/2018</a:t>
            </a:r>
          </a:p>
        </p:txBody>
      </p:sp>
    </p:spTree>
    <p:extLst>
      <p:ext uri="{BB962C8B-B14F-4D97-AF65-F5344CB8AC3E}">
        <p14:creationId xmlns:p14="http://schemas.microsoft.com/office/powerpoint/2010/main" val="63428830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EA9C-6E70-4460-80D5-3745D863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Exercise in Acute Myocarditis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05431-47AF-4818-B110-7DDF1783F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Murine model of coxsackievirus B3 myocarditis </a:t>
            </a:r>
          </a:p>
          <a:p>
            <a:r>
              <a:rPr lang="en-US" dirty="0"/>
              <a:t>30 mice per group</a:t>
            </a:r>
          </a:p>
          <a:p>
            <a:r>
              <a:rPr lang="en-US" dirty="0"/>
              <a:t>60 minutes of swimming for 9 days</a:t>
            </a:r>
          </a:p>
          <a:p>
            <a:r>
              <a:rPr lang="en-US" dirty="0"/>
              <a:t>Increase viral titers, increased myocardial fibrosis and mortality in infected mice that exercised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83AC4-6954-4079-AF1F-F5E93BF3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9448" y="602932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2664"/>
                </a:solidFill>
              </a:rPr>
              <a:t>Kiel RJ et al. Eur J Epidemiol 1989 Sep; 5 (3)</a:t>
            </a:r>
          </a:p>
        </p:txBody>
      </p:sp>
    </p:spTree>
    <p:extLst>
      <p:ext uri="{BB962C8B-B14F-4D97-AF65-F5344CB8AC3E}">
        <p14:creationId xmlns:p14="http://schemas.microsoft.com/office/powerpoint/2010/main" val="368539175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CC98-90A1-4517-94C7-AC1DE45B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Early Concerns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112C3B-5F76-42F6-ABDF-CAB69C3F1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20" t="34660" r="43605" b="15292"/>
          <a:stretch/>
        </p:blipFill>
        <p:spPr>
          <a:xfrm>
            <a:off x="3849188" y="3359535"/>
            <a:ext cx="4668439" cy="33377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B5DBF6-DEE3-4BE9-9440-DE30225B9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00" t="17441" r="15625" b="69649"/>
          <a:stretch/>
        </p:blipFill>
        <p:spPr>
          <a:xfrm>
            <a:off x="86070" y="1367790"/>
            <a:ext cx="6831039" cy="1316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B2C92-0A6F-4599-9E5C-E051EBEFF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8" t="48297" r="76660" b="40924"/>
          <a:stretch/>
        </p:blipFill>
        <p:spPr>
          <a:xfrm>
            <a:off x="286943" y="2684735"/>
            <a:ext cx="3879896" cy="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3689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26CC9F-37CE-4450-B95D-47A444DF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Athletes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C485-2C0F-4495-8811-B5BF088D0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38300"/>
            <a:ext cx="3057787" cy="40766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 severe illnesses or hospitalizations</a:t>
            </a:r>
          </a:p>
          <a:p>
            <a:r>
              <a:rPr lang="en-US" dirty="0"/>
              <a:t>30 (3.8%) athletes sent for additional testing </a:t>
            </a:r>
          </a:p>
          <a:p>
            <a:pPr lvl="2"/>
            <a:r>
              <a:rPr lang="en-US" dirty="0" err="1"/>
              <a:t>cMRI</a:t>
            </a:r>
            <a:r>
              <a:rPr lang="en-US" dirty="0"/>
              <a:t> in 27</a:t>
            </a:r>
          </a:p>
          <a:p>
            <a:pPr lvl="3"/>
            <a:r>
              <a:rPr lang="en-US" dirty="0"/>
              <a:t>3 had myocarditis on MRI  (0.4% of total cohort)</a:t>
            </a:r>
          </a:p>
          <a:p>
            <a:pPr lvl="3"/>
            <a:r>
              <a:rPr lang="en-US" dirty="0"/>
              <a:t>2 had pericarditis (0.3% of total cohort)</a:t>
            </a:r>
          </a:p>
          <a:p>
            <a:r>
              <a:rPr lang="en-US" dirty="0"/>
              <a:t>No cardiac events</a:t>
            </a:r>
          </a:p>
          <a:p>
            <a:r>
              <a:rPr lang="en-US" dirty="0"/>
              <a:t>The 5 athletes with inflammatory heart disease: 	</a:t>
            </a:r>
          </a:p>
          <a:p>
            <a:pPr lvl="1"/>
            <a:r>
              <a:rPr lang="en-US" dirty="0"/>
              <a:t>Had at least moderate symptoms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D69227-7599-4FB8-9AF6-EA83B53FEB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8913" t="15594" r="11087" b="34570"/>
          <a:stretch/>
        </p:blipFill>
        <p:spPr>
          <a:xfrm>
            <a:off x="3590017" y="3317966"/>
            <a:ext cx="5553984" cy="2876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7DBE8-D9B0-47FC-BE81-E481BAFAA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97" t="21493" r="12065" b="60559"/>
          <a:stretch/>
        </p:blipFill>
        <p:spPr>
          <a:xfrm>
            <a:off x="3842528" y="2024909"/>
            <a:ext cx="5102365" cy="9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38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471992-0486-1946-A3D6-0795A5594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04744"/>
            <a:ext cx="8229600" cy="2187080"/>
          </a:xfrm>
        </p:spPr>
        <p:txBody>
          <a:bodyPr>
            <a:normAutofit/>
          </a:bodyPr>
          <a:lstStyle/>
          <a:p>
            <a:r>
              <a:rPr lang="en-US" sz="2400" dirty="0"/>
              <a:t>Primary Care Considerations</a:t>
            </a:r>
          </a:p>
          <a:p>
            <a:r>
              <a:rPr lang="en-US" sz="2400" dirty="0"/>
              <a:t>Cardiac Considerations</a:t>
            </a:r>
          </a:p>
          <a:p>
            <a:r>
              <a:rPr lang="en-US" sz="2400" dirty="0"/>
              <a:t>Return to Play Considerations</a:t>
            </a:r>
          </a:p>
          <a:p>
            <a:r>
              <a:rPr lang="en-US" sz="24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84879470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249F4F-3307-48E1-8209-E2CE96366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137" t="10351" r="5687" b="14775"/>
          <a:stretch/>
        </p:blipFill>
        <p:spPr>
          <a:xfrm>
            <a:off x="747320" y="1625365"/>
            <a:ext cx="7649359" cy="43358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32DEE-0AB0-4680-8D49-E1A3F81F7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00" t="32759" r="9759" b="44832"/>
          <a:stretch/>
        </p:blipFill>
        <p:spPr>
          <a:xfrm>
            <a:off x="1673050" y="406982"/>
            <a:ext cx="5797900" cy="1218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F6785-E10F-4B46-A8F3-4519E8BFF1C4}"/>
              </a:ext>
            </a:extLst>
          </p:cNvPr>
          <p:cNvSpPr txBox="1"/>
          <p:nvPr/>
        </p:nvSpPr>
        <p:spPr>
          <a:xfrm>
            <a:off x="6107185" y="6067964"/>
            <a:ext cx="26593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664"/>
                </a:solidFill>
              </a:rPr>
              <a:t>Circulation 2021; 144: 256-266.</a:t>
            </a:r>
          </a:p>
        </p:txBody>
      </p:sp>
    </p:spTree>
    <p:extLst>
      <p:ext uri="{BB962C8B-B14F-4D97-AF65-F5344CB8AC3E}">
        <p14:creationId xmlns:p14="http://schemas.microsoft.com/office/powerpoint/2010/main" val="273141312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Emergency Action 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SCA/SCD is inevitable regardless of screening method used…</a:t>
            </a:r>
          </a:p>
          <a:p>
            <a:r>
              <a:rPr lang="en-US" dirty="0"/>
              <a:t>We should be prepared</a:t>
            </a:r>
          </a:p>
          <a:p>
            <a:r>
              <a:rPr lang="en-US" dirty="0"/>
              <a:t>Greatest determinant of survival after SCA</a:t>
            </a:r>
          </a:p>
          <a:p>
            <a:pPr lvl="1"/>
            <a:r>
              <a:rPr lang="en-US" dirty="0"/>
              <a:t>time from collapse to defibrillation</a:t>
            </a:r>
          </a:p>
          <a:p>
            <a:pPr lvl="1"/>
            <a:r>
              <a:rPr lang="en-US" dirty="0"/>
              <a:t>survival rates decrease 7-10% per minute with every minute of delay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325299" y="5941037"/>
            <a:ext cx="2077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2664"/>
                </a:solidFill>
              </a:rPr>
              <a:t>Drezner</a:t>
            </a:r>
            <a:r>
              <a:rPr lang="en-US" dirty="0">
                <a:solidFill>
                  <a:srgbClr val="002664"/>
                </a:solidFill>
              </a:rPr>
              <a:t> et al. Heart Rhythm 2007</a:t>
            </a:r>
          </a:p>
        </p:txBody>
      </p:sp>
    </p:spTree>
    <p:extLst>
      <p:ext uri="{BB962C8B-B14F-4D97-AF65-F5344CB8AC3E}">
        <p14:creationId xmlns:p14="http://schemas.microsoft.com/office/powerpoint/2010/main" val="92651392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C668-BA27-4BAF-BF16-0313E19A1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/>
              <a:t>Sudden Cardiac Arrest (SCA)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DB6EC-E7FE-4A73-864F-1E5D5DFFD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2312915"/>
          </a:xfrm>
        </p:spPr>
        <p:txBody>
          <a:bodyPr/>
          <a:lstStyle/>
          <a:p>
            <a:r>
              <a:rPr lang="en-US" sz="2200"/>
              <a:t>1 of 70 high schools has a SCA even on campus yearly</a:t>
            </a:r>
          </a:p>
          <a:p>
            <a:r>
              <a:rPr lang="en-US" sz="2200"/>
              <a:t>50% in students or student athletes</a:t>
            </a:r>
          </a:p>
          <a:p>
            <a:pPr lvl="1"/>
            <a:r>
              <a:rPr lang="en-US" sz="2200"/>
              <a:t>The other 50%: staff, spectators, coaches</a:t>
            </a:r>
          </a:p>
          <a:p>
            <a:r>
              <a:rPr lang="en-US" sz="2200"/>
              <a:t>66% occur at athletic facilities</a:t>
            </a:r>
          </a:p>
          <a:p>
            <a:r>
              <a:rPr lang="en-US" sz="2200"/>
              <a:t>Chance of survival increased by 50% if CPR is provided and defibrillation occurs within 3-5 minutes of arrest.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5F0B-06C2-4ECA-9BB2-91BE0C0BA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44" t="25884" r="9759" b="54449"/>
          <a:stretch/>
        </p:blipFill>
        <p:spPr>
          <a:xfrm>
            <a:off x="1219200" y="4265540"/>
            <a:ext cx="6705600" cy="1727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7978B-246A-44FE-B53C-40E28F970A99}"/>
              </a:ext>
            </a:extLst>
          </p:cNvPr>
          <p:cNvSpPr txBox="1"/>
          <p:nvPr/>
        </p:nvSpPr>
        <p:spPr>
          <a:xfrm>
            <a:off x="5838738" y="6141019"/>
            <a:ext cx="2768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664"/>
                </a:solidFill>
              </a:rPr>
              <a:t>Current Sports Medicine Reports 2021 Vol 20 #8</a:t>
            </a:r>
          </a:p>
        </p:txBody>
      </p:sp>
    </p:spTree>
    <p:extLst>
      <p:ext uri="{BB962C8B-B14F-4D97-AF65-F5344CB8AC3E}">
        <p14:creationId xmlns:p14="http://schemas.microsoft.com/office/powerpoint/2010/main" val="89557668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D5B-7BFC-44E9-8768-08F8BADEBC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Cross sectional survey</a:t>
            </a:r>
          </a:p>
          <a:p>
            <a:r>
              <a:rPr lang="en-US" sz="2200" dirty="0"/>
              <a:t>1,710 high schools with onsite AED</a:t>
            </a:r>
          </a:p>
          <a:p>
            <a:r>
              <a:rPr lang="en-US" sz="2200" dirty="0"/>
              <a:t>July 2006 to July 2007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CC014A-C2C4-4686-89FB-9754F2BF9F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764708"/>
            <a:ext cx="4038600" cy="1823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421E3-EE95-4ACD-B162-45D3AD9D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911" y="991709"/>
            <a:ext cx="6316178" cy="12931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7D8CAB-EEE2-4839-A8E5-56391237BD99}"/>
              </a:ext>
            </a:extLst>
          </p:cNvPr>
          <p:cNvSpPr/>
          <p:nvPr/>
        </p:nvSpPr>
        <p:spPr>
          <a:xfrm>
            <a:off x="6918366" y="6068911"/>
            <a:ext cx="17684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rgbClr val="002664"/>
                </a:solidFill>
              </a:rPr>
              <a:t>Drezner</a:t>
            </a:r>
            <a:r>
              <a:rPr lang="en-US" sz="1000" dirty="0">
                <a:solidFill>
                  <a:srgbClr val="002664"/>
                </a:solidFill>
              </a:rPr>
              <a:t> et al. Circulation 2009</a:t>
            </a:r>
          </a:p>
        </p:txBody>
      </p:sp>
    </p:spTree>
    <p:extLst>
      <p:ext uri="{BB962C8B-B14F-4D97-AF65-F5344CB8AC3E}">
        <p14:creationId xmlns:p14="http://schemas.microsoft.com/office/powerpoint/2010/main" val="256114029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AED Use for SCA in HS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36 cases (22 adults, 14 student-athletes)</a:t>
            </a:r>
          </a:p>
          <a:p>
            <a:r>
              <a:rPr lang="en-US" sz="2200" dirty="0"/>
              <a:t>35/36 (97%) witnessed arrests</a:t>
            </a:r>
          </a:p>
          <a:p>
            <a:r>
              <a:rPr lang="en-US" sz="2200" dirty="0"/>
              <a:t>Brief seizure like activity reported in 7/14 (50%) student- athlete after collapse</a:t>
            </a:r>
          </a:p>
          <a:p>
            <a:r>
              <a:rPr lang="en-US" sz="2200" dirty="0"/>
              <a:t>34/36 (96%) received bystander CPR</a:t>
            </a:r>
          </a:p>
          <a:p>
            <a:r>
              <a:rPr lang="en-US" sz="2200" dirty="0"/>
              <a:t>AED deployed shock in 30/36 (83%) of cases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918366" y="6068911"/>
            <a:ext cx="17684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rgbClr val="002664"/>
                </a:solidFill>
              </a:rPr>
              <a:t>Drezner</a:t>
            </a:r>
            <a:r>
              <a:rPr lang="en-US" sz="1000" dirty="0">
                <a:solidFill>
                  <a:srgbClr val="002664"/>
                </a:solidFill>
              </a:rPr>
              <a:t> et al. Circulation 2009</a:t>
            </a:r>
          </a:p>
        </p:txBody>
      </p:sp>
    </p:spTree>
    <p:extLst>
      <p:ext uri="{BB962C8B-B14F-4D97-AF65-F5344CB8AC3E}">
        <p14:creationId xmlns:p14="http://schemas.microsoft.com/office/powerpoint/2010/main" val="25064438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45D005-BF58-4770-9776-1750C281D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1393759"/>
            <a:ext cx="5111750" cy="3200531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8293BDD-A013-441C-B7D4-791478E1D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57871"/>
            <a:ext cx="3008313" cy="2472306"/>
          </a:xfrm>
        </p:spPr>
        <p:txBody>
          <a:bodyPr/>
          <a:lstStyle/>
          <a:p>
            <a:r>
              <a:rPr lang="en-US" sz="2200" dirty="0"/>
              <a:t>Survival rates to hospital discharge from out-of-hospital SCA in US cities using conventional emergency response systems are 5%</a:t>
            </a:r>
            <a:endParaRPr lang="en-US" sz="2200" i="1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988A8-A4BB-41AA-BA4C-32432C45CED8}"/>
              </a:ext>
            </a:extLst>
          </p:cNvPr>
          <p:cNvSpPr/>
          <p:nvPr/>
        </p:nvSpPr>
        <p:spPr>
          <a:xfrm>
            <a:off x="6918366" y="6068911"/>
            <a:ext cx="17684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rgbClr val="002664"/>
                </a:solidFill>
              </a:rPr>
              <a:t>Drezner</a:t>
            </a:r>
            <a:r>
              <a:rPr lang="en-US" sz="1000" dirty="0">
                <a:solidFill>
                  <a:srgbClr val="002664"/>
                </a:solidFill>
              </a:rPr>
              <a:t> et al. Circulation 2009</a:t>
            </a:r>
          </a:p>
        </p:txBody>
      </p:sp>
    </p:spTree>
    <p:extLst>
      <p:ext uri="{BB962C8B-B14F-4D97-AF65-F5344CB8AC3E}">
        <p14:creationId xmlns:p14="http://schemas.microsoft.com/office/powerpoint/2010/main" val="15737057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SCA Outcomes in US High Schools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200" dirty="0"/>
              <a:t>2-year prospective observational study</a:t>
            </a:r>
          </a:p>
          <a:p>
            <a:r>
              <a:rPr lang="en-US" sz="2200" dirty="0"/>
              <a:t>2,149 high schools</a:t>
            </a:r>
          </a:p>
          <a:p>
            <a:r>
              <a:rPr lang="en-US" sz="2200" dirty="0"/>
              <a:t>Primary outcome</a:t>
            </a:r>
          </a:p>
          <a:p>
            <a:pPr lvl="1"/>
            <a:r>
              <a:rPr lang="en-US" sz="1800" dirty="0"/>
              <a:t>Survival to hospital discharge</a:t>
            </a:r>
          </a:p>
          <a:p>
            <a:r>
              <a:rPr lang="en-US" sz="2200" dirty="0"/>
              <a:t>87% schools had AED program</a:t>
            </a:r>
          </a:p>
          <a:p>
            <a:r>
              <a:rPr lang="en-US" sz="2200" dirty="0"/>
              <a:t>59 cases of SCA, 26 (44%) students, 79% male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06EE7404-9020-400F-8AB5-FA865E71E64B}"/>
              </a:ext>
            </a:extLst>
          </p:cNvPr>
          <p:cNvSpPr txBox="1">
            <a:spLocks/>
          </p:cNvSpPr>
          <p:nvPr/>
        </p:nvSpPr>
        <p:spPr>
          <a:xfrm>
            <a:off x="2237761" y="6320829"/>
            <a:ext cx="25796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>
                <a:solidFill>
                  <a:srgbClr val="002664"/>
                </a:solidFill>
              </a:rPr>
              <a:t>Drezner</a:t>
            </a:r>
            <a:r>
              <a:rPr lang="en-US" sz="1000" dirty="0">
                <a:solidFill>
                  <a:srgbClr val="002664"/>
                </a:solidFill>
              </a:rPr>
              <a:t> et al. Br J Sports Med 2013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B94BE8D-EA4C-4628-BCE6-86B973748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9318" t="15175" r="21745" b="22877"/>
          <a:stretch/>
        </p:blipFill>
        <p:spPr>
          <a:xfrm>
            <a:off x="5792736" y="1112126"/>
            <a:ext cx="2579616" cy="557382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E5FBA8-1BD4-421F-9452-B84A53168A0B}"/>
              </a:ext>
            </a:extLst>
          </p:cNvPr>
          <p:cNvSpPr/>
          <p:nvPr/>
        </p:nvSpPr>
        <p:spPr>
          <a:xfrm>
            <a:off x="5947954" y="4702630"/>
            <a:ext cx="2424398" cy="180267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6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4F7392-1669-4CDF-980E-6513771A86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79134" y="2177629"/>
            <a:ext cx="4812970" cy="1251371"/>
          </a:xfrm>
          <a:prstGeom prst="rect">
            <a:avLst/>
          </a:prstGeom>
          <a:noFill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1B558C-E2D1-4EB0-89E4-428DA1A353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43436" y="456922"/>
            <a:ext cx="5284365" cy="5606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645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i="1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Harmon et al. J Electrocardiography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98" y="70020"/>
            <a:ext cx="516526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07" y="522117"/>
            <a:ext cx="8712200" cy="6083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5900" y="2355273"/>
            <a:ext cx="8712200" cy="156966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</a:rPr>
              <a:t>Pulse checks may be unreliable in critical situations even in experienced hands</a:t>
            </a:r>
          </a:p>
          <a:p>
            <a:pPr algn="ctr"/>
            <a:r>
              <a:rPr lang="en-US" sz="24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</a:rPr>
              <a:t>Agonal</a:t>
            </a:r>
            <a:r>
              <a:rPr lang="en-US" sz="2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</a:rPr>
              <a:t> breathing and seizure like activity may lead to misdiagnosis</a:t>
            </a:r>
          </a:p>
          <a:p>
            <a:pPr algn="ctr"/>
            <a:r>
              <a:rPr lang="en-US" sz="2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</a:rPr>
              <a:t>Goal: AVOID delay in treatment </a:t>
            </a:r>
          </a:p>
        </p:txBody>
      </p:sp>
    </p:spTree>
    <p:extLst>
      <p:ext uri="{BB962C8B-B14F-4D97-AF65-F5344CB8AC3E}">
        <p14:creationId xmlns:p14="http://schemas.microsoft.com/office/powerpoint/2010/main" val="55540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87645-EDBD-4B00-BAB9-E559AD832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Vaccine Myocarditis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7B92-A885-42D4-9B26-0371B7965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CDC:</a:t>
            </a:r>
          </a:p>
          <a:p>
            <a:pPr lvl="1"/>
            <a:r>
              <a:rPr lang="en-US" dirty="0"/>
              <a:t>As of 8/25/21: 1,377 reports of myocarditis or pericarditis &lt;30 y/o </a:t>
            </a:r>
          </a:p>
          <a:p>
            <a:pPr lvl="1"/>
            <a:r>
              <a:rPr lang="en-US" dirty="0"/>
              <a:t>Most young males</a:t>
            </a:r>
          </a:p>
          <a:p>
            <a:pPr lvl="1"/>
            <a:r>
              <a:rPr lang="en-US" dirty="0"/>
              <a:t>After mRNA vaccines</a:t>
            </a:r>
          </a:p>
          <a:p>
            <a:pPr lvl="1"/>
            <a:r>
              <a:rPr lang="en-US" dirty="0"/>
              <a:t>798 of the reports were confirmed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7806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7471-B205-47D0-82D6-3C49BF90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Care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84832206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E8CDC79F-C76D-463A-91EE-01DBEE244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005" t="21694" r="7563" b="32028"/>
          <a:stretch/>
        </p:blipFill>
        <p:spPr>
          <a:xfrm>
            <a:off x="341690" y="1604744"/>
            <a:ext cx="8460617" cy="429271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76DB34-CA72-4AE5-8576-E875E2C48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67" t="17156" r="13571" b="66040"/>
          <a:stretch/>
        </p:blipFill>
        <p:spPr>
          <a:xfrm>
            <a:off x="2123962" y="338212"/>
            <a:ext cx="4896075" cy="148570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808D972-54AE-441F-B79E-C68E9892ACE7}"/>
              </a:ext>
            </a:extLst>
          </p:cNvPr>
          <p:cNvSpPr txBox="1">
            <a:spLocks/>
          </p:cNvSpPr>
          <p:nvPr/>
        </p:nvSpPr>
        <p:spPr>
          <a:xfrm>
            <a:off x="6959367" y="6095684"/>
            <a:ext cx="18826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2664"/>
                </a:solidFill>
              </a:rPr>
              <a:t>Circulation 2021 144 471-484</a:t>
            </a:r>
          </a:p>
        </p:txBody>
      </p:sp>
    </p:spTree>
    <p:extLst>
      <p:ext uri="{BB962C8B-B14F-4D97-AF65-F5344CB8AC3E}">
        <p14:creationId xmlns:p14="http://schemas.microsoft.com/office/powerpoint/2010/main" val="50182742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EA8B47-7076-4BFD-9D43-5B249A73F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406" t="15403" r="7983" b="44159"/>
          <a:stretch/>
        </p:blipFill>
        <p:spPr>
          <a:xfrm>
            <a:off x="228602" y="1241072"/>
            <a:ext cx="8686795" cy="4114800"/>
          </a:xfrm>
        </p:spPr>
      </p:pic>
    </p:spTree>
    <p:extLst>
      <p:ext uri="{BB962C8B-B14F-4D97-AF65-F5344CB8AC3E}">
        <p14:creationId xmlns:p14="http://schemas.microsoft.com/office/powerpoint/2010/main" val="1042070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2703D-443A-42C9-A7DE-4590757C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Graduated Return to Play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A0DC2-057C-48EE-BD22-4BE487B41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9388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95F63-A701-F148-8320-52AEC5B0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BJSM Graduated RTP Protocol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83C735-2B7D-408A-8730-8A2FF227A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57" y="1211496"/>
            <a:ext cx="6743486" cy="4435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5C8E7-7D29-4D2A-92AC-1B31D2DD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257" y="1211496"/>
            <a:ext cx="6811229" cy="4967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FD3364-43F1-420D-ADCD-D249A445301D}"/>
              </a:ext>
            </a:extLst>
          </p:cNvPr>
          <p:cNvSpPr txBox="1"/>
          <p:nvPr/>
        </p:nvSpPr>
        <p:spPr>
          <a:xfrm>
            <a:off x="6719581" y="6110691"/>
            <a:ext cx="2193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664"/>
                </a:solidFill>
              </a:rPr>
              <a:t>British Journal of Sports Med</a:t>
            </a:r>
          </a:p>
        </p:txBody>
      </p:sp>
    </p:spTree>
    <p:extLst>
      <p:ext uri="{BB962C8B-B14F-4D97-AF65-F5344CB8AC3E}">
        <p14:creationId xmlns:p14="http://schemas.microsoft.com/office/powerpoint/2010/main" val="3418419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DC7B06-5107-4D31-A2DF-52578AFE53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76786" y="812159"/>
            <a:ext cx="4031181" cy="5233682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11FDC92-1F4D-4809-8F56-53BA507CDE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8133" y="877071"/>
            <a:ext cx="4032504" cy="51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79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A05FD-350A-3948-93EB-BEE70E3C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C1616-F747-0742-9BAF-0D91936A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other activities is the patient doing inside the school?</a:t>
            </a:r>
          </a:p>
          <a:p>
            <a:pPr lvl="1"/>
            <a:r>
              <a:rPr lang="en-US" dirty="0"/>
              <a:t>Choir, band, dance, performing arts, P.E. class</a:t>
            </a:r>
          </a:p>
          <a:p>
            <a:r>
              <a:rPr lang="en-US" dirty="0"/>
              <a:t>What activities is the patient doing outside of school?</a:t>
            </a:r>
          </a:p>
          <a:p>
            <a:pPr lvl="1"/>
            <a:r>
              <a:rPr lang="en-US" dirty="0"/>
              <a:t>Other sporting activities, extracurriculars as above</a:t>
            </a:r>
          </a:p>
          <a:p>
            <a:r>
              <a:rPr lang="en-US" dirty="0"/>
              <a:t>How will these activities affect sport RTP and who is monitoring these?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4237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3B9C-DA1B-4E09-8367-2AB1A34E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Team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90A53-3050-49D4-A912-49C392BBF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Communication is Key!</a:t>
            </a:r>
          </a:p>
          <a:p>
            <a:pPr lvl="1"/>
            <a:r>
              <a:rPr lang="en-US" sz="1800" dirty="0"/>
              <a:t>Care team may = PCP, ATC, strength coach, nurse, coaches, teachers</a:t>
            </a:r>
          </a:p>
          <a:p>
            <a:pPr lvl="1"/>
            <a:r>
              <a:rPr lang="en-US" sz="1800" dirty="0"/>
              <a:t>Have frequent discussions with patient to see how they are progressing, as well as others who interact with them</a:t>
            </a:r>
          </a:p>
          <a:p>
            <a:r>
              <a:rPr lang="en-US" sz="2200" dirty="0"/>
              <a:t>Set expectations early &amp; often for both S-A &amp; care team</a:t>
            </a:r>
          </a:p>
          <a:p>
            <a:pPr lvl="1"/>
            <a:r>
              <a:rPr lang="en-US" sz="1800" dirty="0"/>
              <a:t>Understand that setbacks may happen &amp; some steps may take longer than others</a:t>
            </a:r>
          </a:p>
          <a:p>
            <a:pPr lvl="1"/>
            <a:r>
              <a:rPr lang="en-US" sz="1800" dirty="0"/>
              <a:t>Each S-A should be treated on case-by-case basis</a:t>
            </a:r>
          </a:p>
          <a:p>
            <a:pPr lvl="1"/>
            <a:r>
              <a:rPr lang="en-US" sz="1800" dirty="0"/>
              <a:t>Refer to PCP if not progressing appropriately or symptoms worsen</a:t>
            </a:r>
          </a:p>
          <a:p>
            <a:r>
              <a:rPr lang="en-US" sz="2200" dirty="0"/>
              <a:t>Review and practice your Emergency Action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1012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DA4C5-81D6-4C73-8DF6-B5E2D85D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E3B9F-173B-42A2-8F7B-B4A7E2885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https://www.covid19.medstarapps.org/2020/07/09/sports-medicine-policies-and-resources-2/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4CF87-7C96-4562-B95C-F731BE321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8474" r="838" b="65862"/>
          <a:stretch/>
        </p:blipFill>
        <p:spPr>
          <a:xfrm>
            <a:off x="106680" y="1722120"/>
            <a:ext cx="8930640" cy="14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71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3886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85E1-0C6C-4585-8F25-976B7DE1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Return to Sports in a Pandemic: </a:t>
            </a:r>
            <a:br>
              <a:rPr lang="en-US" dirty="0"/>
            </a:br>
            <a:r>
              <a:rPr lang="en-US" dirty="0"/>
              <a:t>General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D0E20-5710-4DBE-B5A4-FB408577D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Reduce risk of transmission as low as possible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 community disease activity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Masking, hygiene, cleaning, distancing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Limit high-density public environments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“Bubbling”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Testing, testing, testing (unvaccinated)</a:t>
            </a:r>
          </a:p>
          <a:p>
            <a:pPr>
              <a:lnSpc>
                <a:spcPct val="90000"/>
              </a:lnSpc>
            </a:pPr>
            <a:r>
              <a:rPr lang="en-US" dirty="0"/>
              <a:t>Plan for and contain positives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Symptom tracking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Contact tracing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Limit training group or cohort size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Isolation/quarantine planning (housing, monitoring, testing, etc.)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Scheduling flexibility (limit travel, plan for cancellation/postponement, etc.)</a:t>
            </a:r>
          </a:p>
          <a:p>
            <a:pPr>
              <a:lnSpc>
                <a:spcPct val="90000"/>
              </a:lnSpc>
            </a:pPr>
            <a:r>
              <a:rPr lang="en-US" dirty="0"/>
              <a:t>Identify individuals at elevated risk of complications upon RTP (e.g., </a:t>
            </a:r>
            <a:r>
              <a:rPr lang="en-US" dirty="0" err="1"/>
              <a:t>myo</a:t>
            </a:r>
            <a:r>
              <a:rPr lang="en-US" dirty="0"/>
              <a:t>/pericarditis)</a:t>
            </a:r>
          </a:p>
        </p:txBody>
      </p:sp>
    </p:spTree>
    <p:extLst>
      <p:ext uri="{BB962C8B-B14F-4D97-AF65-F5344CB8AC3E}">
        <p14:creationId xmlns:p14="http://schemas.microsoft.com/office/powerpoint/2010/main" val="194106801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974B-A38A-9049-B9D9-E43B18FC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r"/>
            <a:r>
              <a:rPr lang="en-US"/>
              <a:t>Unlike last year, we now have vaccines!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9EC9A-D5E3-9C48-A98C-A7D580EB6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r>
              <a:rPr lang="en-US" dirty="0"/>
              <a:t>Pfizer, </a:t>
            </a:r>
            <a:r>
              <a:rPr lang="en-US" dirty="0" err="1"/>
              <a:t>Moderna</a:t>
            </a:r>
            <a:r>
              <a:rPr lang="en-US" dirty="0"/>
              <a:t>, Johnson &amp; Johnson</a:t>
            </a:r>
          </a:p>
          <a:p>
            <a:pPr lvl="1"/>
            <a:r>
              <a:rPr lang="en-US" dirty="0"/>
              <a:t>Pfizer fully FDA approved as of 8/23/21 for 16y and older</a:t>
            </a:r>
          </a:p>
          <a:p>
            <a:pPr lvl="1"/>
            <a:r>
              <a:rPr lang="en-US" dirty="0"/>
              <a:t>EUA 12y and above</a:t>
            </a:r>
          </a:p>
          <a:p>
            <a:pPr lvl="1"/>
            <a:r>
              <a:rPr lang="en-US" dirty="0"/>
              <a:t>Pfizer EUA 5-11y as of 10/29/21 (CDC 11/2/21)</a:t>
            </a:r>
          </a:p>
          <a:p>
            <a:r>
              <a:rPr lang="en-US" dirty="0"/>
              <a:t>Really good for:</a:t>
            </a:r>
          </a:p>
          <a:p>
            <a:pPr lvl="1"/>
            <a:r>
              <a:rPr lang="en-US" dirty="0"/>
              <a:t>preventing serious illness, hospitalization, death</a:t>
            </a:r>
          </a:p>
          <a:p>
            <a:pPr lvl="1"/>
            <a:r>
              <a:rPr lang="en-US" dirty="0"/>
              <a:t>Avoiding need for “hard quarantine”</a:t>
            </a:r>
          </a:p>
          <a:p>
            <a:r>
              <a:rPr lang="en-US" dirty="0"/>
              <a:t>Not as good (but still pretty good) at:</a:t>
            </a:r>
          </a:p>
          <a:p>
            <a:pPr lvl="1"/>
            <a:r>
              <a:rPr lang="en-US" dirty="0"/>
              <a:t>preventing infection (1/3 – ¼ risk?)</a:t>
            </a:r>
          </a:p>
          <a:p>
            <a:r>
              <a:rPr lang="en-US" dirty="0"/>
              <a:t>Not good at</a:t>
            </a:r>
          </a:p>
          <a:p>
            <a:pPr lvl="1"/>
            <a:r>
              <a:rPr lang="en-US" dirty="0"/>
              <a:t>Reducing transmission to susceptible individual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7150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7A89-AB20-438F-9B2A-33AD27B5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/>
              <a:t>Athletes Who Test Positive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3C23B-10C8-439A-BC64-9BBD54C01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23975"/>
            <a:ext cx="8229600" cy="3013745"/>
          </a:xfrm>
        </p:spPr>
        <p:txBody>
          <a:bodyPr anchor="ctr">
            <a:normAutofit/>
          </a:bodyPr>
          <a:lstStyle/>
          <a:p>
            <a:pPr lvl="1"/>
            <a:r>
              <a:rPr lang="en-US" dirty="0"/>
              <a:t>Isolation per CDC guidelines</a:t>
            </a:r>
          </a:p>
          <a:p>
            <a:pPr lvl="1"/>
            <a:r>
              <a:rPr lang="en-US" dirty="0"/>
              <a:t>Contact tracing</a:t>
            </a:r>
          </a:p>
          <a:p>
            <a:pPr lvl="1"/>
            <a:r>
              <a:rPr lang="en-US" dirty="0"/>
              <a:t>Convalescence</a:t>
            </a:r>
          </a:p>
          <a:p>
            <a:pPr lvl="1"/>
            <a:r>
              <a:rPr lang="en-US" dirty="0"/>
              <a:t>Risk stratify for cardiac testing</a:t>
            </a:r>
          </a:p>
          <a:p>
            <a:pPr lvl="1"/>
            <a:r>
              <a:rPr lang="en-US" dirty="0"/>
              <a:t>Gradual &amp; monitored exercise progression</a:t>
            </a:r>
          </a:p>
        </p:txBody>
      </p:sp>
    </p:spTree>
    <p:extLst>
      <p:ext uri="{BB962C8B-B14F-4D97-AF65-F5344CB8AC3E}">
        <p14:creationId xmlns:p14="http://schemas.microsoft.com/office/powerpoint/2010/main" val="120213427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AD2789-743F-7445-B1E5-AF7961973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47" y="1025257"/>
            <a:ext cx="8544507" cy="480748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54866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5BE9-A7B3-404D-B5A9-07AAB4833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66700"/>
            <a:ext cx="8229598" cy="1057275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b="0" i="0" kern="1200" dirty="0">
                <a:hlinkClick r:id="rId2"/>
              </a:rPr>
              <a:t>AAP Interim Guidance 9/21/21</a:t>
            </a:r>
            <a:endParaRPr lang="en-US" b="0" i="0" kern="1200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27CE114-2FE7-4223-8424-27632A6FE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23976"/>
            <a:ext cx="4038599" cy="4391024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/>
              <a:t>Different criteria for severity compared to college-age</a:t>
            </a:r>
          </a:p>
          <a:p>
            <a:pPr lvl="1"/>
            <a:r>
              <a:rPr lang="en-US" sz="2200" dirty="0"/>
              <a:t>Allows for increased duration of fever and flu-like symptoms</a:t>
            </a:r>
          </a:p>
          <a:p>
            <a:pPr lvl="1"/>
            <a:r>
              <a:rPr lang="en-US" sz="2200" dirty="0"/>
              <a:t>May mean less need for cardiac testing and referral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29B73A-7EA2-41A0-BE16-64318A47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087" y="1323975"/>
            <a:ext cx="4343950" cy="4900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65121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9D16-37F2-4B81-9E4A-2FB47437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AAP Symptom Severity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471585-74AE-4219-8672-5C10F7817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55" y="2201843"/>
            <a:ext cx="8733890" cy="15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2916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SH_PPT_Template_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becreated xmlns="433301fd-6327-46b0-8f07-1dd56f79d9db">true</Tobecreate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7748F7B623445B3F59DE97D39AF9E" ma:contentTypeVersion="12" ma:contentTypeDescription="Create a new document." ma:contentTypeScope="" ma:versionID="e3104d1b1d6ef398b92f77238146f865">
  <xsd:schema xmlns:xsd="http://www.w3.org/2001/XMLSchema" xmlns:xs="http://www.w3.org/2001/XMLSchema" xmlns:p="http://schemas.microsoft.com/office/2006/metadata/properties" xmlns:ns2="433301fd-6327-46b0-8f07-1dd56f79d9db" xmlns:ns3="686a8f2c-bfaf-4ad7-9398-9ae773d20429" targetNamespace="http://schemas.microsoft.com/office/2006/metadata/properties" ma:root="true" ma:fieldsID="6cd67a5f4da197b8ae452ded0c3bac61" ns2:_="" ns3:_="">
    <xsd:import namespace="433301fd-6327-46b0-8f07-1dd56f79d9db"/>
    <xsd:import namespace="686a8f2c-bfaf-4ad7-9398-9ae773d204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Tobecreated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301fd-6327-46b0-8f07-1dd56f79d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Tobecreated" ma:index="17" nillable="true" ma:displayName="To be created" ma:default="1" ma:format="Dropdown" ma:internalName="Tobecreated">
      <xsd:simpleType>
        <xsd:restriction base="dms:Boolea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8f2c-bfaf-4ad7-9398-9ae773d204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F60051-65A0-4D43-8E14-2E68B3830A1A}">
  <ds:schemaRefs>
    <ds:schemaRef ds:uri="433301fd-6327-46b0-8f07-1dd56f79d9d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686a8f2c-bfaf-4ad7-9398-9ae773d2042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CD8A825-A66C-4632-99FB-016621F172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8895E2-BCD4-41BB-8850-E130BF818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301fd-6327-46b0-8f07-1dd56f79d9db"/>
    <ds:schemaRef ds:uri="686a8f2c-bfaf-4ad7-9398-9ae773d204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</TotalTime>
  <Words>1190</Words>
  <Application>Microsoft Office PowerPoint</Application>
  <PresentationFormat>On-screen Show (4:3)</PresentationFormat>
  <Paragraphs>174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AdvOTc3f2c111.B</vt:lpstr>
      <vt:lpstr>AdvOTc3f2c111.B+20</vt:lpstr>
      <vt:lpstr>Arial</vt:lpstr>
      <vt:lpstr>Arial Bold</vt:lpstr>
      <vt:lpstr>Calibri</vt:lpstr>
      <vt:lpstr>Courier New</vt:lpstr>
      <vt:lpstr>System Font Regular</vt:lpstr>
      <vt:lpstr>MSH_PPT_Template_B</vt:lpstr>
      <vt:lpstr>Post-COVID Return to Play</vt:lpstr>
      <vt:lpstr>PowerPoint Presentation</vt:lpstr>
      <vt:lpstr>Primary Care Considerations</vt:lpstr>
      <vt:lpstr>Return to Sports in a Pandemic:  General Concepts</vt:lpstr>
      <vt:lpstr>Unlike last year, we now have vaccines!</vt:lpstr>
      <vt:lpstr>Athletes Who Test Positive</vt:lpstr>
      <vt:lpstr>PowerPoint Presentation</vt:lpstr>
      <vt:lpstr>AAP Interim Guidance 9/21/21</vt:lpstr>
      <vt:lpstr>AAP Symptom Severity</vt:lpstr>
      <vt:lpstr>AHA 14-Element Screen</vt:lpstr>
      <vt:lpstr>Mild or Asymptomatic</vt:lpstr>
      <vt:lpstr>Moderate</vt:lpstr>
      <vt:lpstr>Triggers for Cardiology Referral</vt:lpstr>
      <vt:lpstr>Cardiac Considerations</vt:lpstr>
      <vt:lpstr>Proposed Mechanisms of Cardiac Injury with COVID-19</vt:lpstr>
      <vt:lpstr>Causes of Sudden Cardiac Arrest/ Death in Athletes </vt:lpstr>
      <vt:lpstr>Exercise in Acute Myocarditis</vt:lpstr>
      <vt:lpstr>Early Concerns</vt:lpstr>
      <vt:lpstr>Professional Athletes</vt:lpstr>
      <vt:lpstr>PowerPoint Presentation</vt:lpstr>
      <vt:lpstr>Emergency Action Plan</vt:lpstr>
      <vt:lpstr>Sudden Cardiac Arrest (SCA)</vt:lpstr>
      <vt:lpstr>PowerPoint Presentation</vt:lpstr>
      <vt:lpstr>AED Use for SCA in HS</vt:lpstr>
      <vt:lpstr>PowerPoint Presentation</vt:lpstr>
      <vt:lpstr>SCA Outcomes in US High Schools</vt:lpstr>
      <vt:lpstr>PowerPoint Presentation</vt:lpstr>
      <vt:lpstr>PowerPoint Presentation</vt:lpstr>
      <vt:lpstr>Vaccine Myocarditis</vt:lpstr>
      <vt:lpstr>PowerPoint Presentation</vt:lpstr>
      <vt:lpstr>PowerPoint Presentation</vt:lpstr>
      <vt:lpstr>Graduated Return to Play</vt:lpstr>
      <vt:lpstr>BJSM Graduated RTP Protocol</vt:lpstr>
      <vt:lpstr>PowerPoint Presentation</vt:lpstr>
      <vt:lpstr>Other Considerations</vt:lpstr>
      <vt:lpstr>Team Approach</vt:lpstr>
      <vt:lpstr>Resources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4x3 MedStar Health Template</dc:title>
  <dc:subject/>
  <dc:creator>Ankit Shah</dc:creator>
  <cp:keywords/>
  <dc:description/>
  <cp:lastModifiedBy>Robert Masiulis</cp:lastModifiedBy>
  <cp:revision>76</cp:revision>
  <dcterms:created xsi:type="dcterms:W3CDTF">2019-04-24T13:20:46Z</dcterms:created>
  <dcterms:modified xsi:type="dcterms:W3CDTF">2021-11-16T19:32:14Z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0x010100DA57748F7B623445B3F59DE97D39AF9E</vt:lpwstr>
  </property>
</Properties>
</file>