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75" r:id="rId3"/>
    <p:sldId id="276" r:id="rId4"/>
    <p:sldId id="262" r:id="rId5"/>
    <p:sldId id="258" r:id="rId6"/>
    <p:sldId id="260" r:id="rId7"/>
    <p:sldId id="261" r:id="rId8"/>
    <p:sldId id="259" r:id="rId9"/>
    <p:sldId id="263" r:id="rId10"/>
    <p:sldId id="264" r:id="rId11"/>
    <p:sldId id="265" r:id="rId12"/>
    <p:sldId id="266" r:id="rId13"/>
    <p:sldId id="267" r:id="rId14"/>
    <p:sldId id="271" r:id="rId15"/>
    <p:sldId id="269" r:id="rId16"/>
    <p:sldId id="268" r:id="rId17"/>
    <p:sldId id="270" r:id="rId18"/>
    <p:sldId id="272" r:id="rId19"/>
    <p:sldId id="288" r:id="rId20"/>
    <p:sldId id="289" r:id="rId21"/>
    <p:sldId id="290" r:id="rId22"/>
    <p:sldId id="291" r:id="rId23"/>
    <p:sldId id="292" r:id="rId24"/>
    <p:sldId id="293" r:id="rId25"/>
    <p:sldId id="294" r:id="rId26"/>
    <p:sldId id="295" r:id="rId27"/>
    <p:sldId id="296" r:id="rId28"/>
    <p:sldId id="297"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8" autoAdjust="0"/>
    <p:restoredTop sz="90376" autoAdjust="0"/>
  </p:normalViewPr>
  <p:slideViewPr>
    <p:cSldViewPr snapToGrid="0">
      <p:cViewPr varScale="1">
        <p:scale>
          <a:sx n="69" d="100"/>
          <a:sy n="69" d="100"/>
        </p:scale>
        <p:origin x="3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086DA-4588-4CF4-AF75-1D13D4FC3E44}"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E0F07-728C-4951-BD8E-F14202869F3B}" type="slidenum">
              <a:rPr lang="en-US" smtClean="0"/>
              <a:t>‹#›</a:t>
            </a:fld>
            <a:endParaRPr lang="en-US"/>
          </a:p>
        </p:txBody>
      </p:sp>
    </p:spTree>
    <p:extLst>
      <p:ext uri="{BB962C8B-B14F-4D97-AF65-F5344CB8AC3E}">
        <p14:creationId xmlns:p14="http://schemas.microsoft.com/office/powerpoint/2010/main" val="337476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D9C044-C675-4199-A348-568A4870561A}" type="slidenum">
              <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850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11</a:t>
            </a:fld>
            <a:endParaRPr lang="en-US"/>
          </a:p>
        </p:txBody>
      </p:sp>
    </p:spTree>
    <p:extLst>
      <p:ext uri="{BB962C8B-B14F-4D97-AF65-F5344CB8AC3E}">
        <p14:creationId xmlns:p14="http://schemas.microsoft.com/office/powerpoint/2010/main" val="278899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12</a:t>
            </a:fld>
            <a:endParaRPr lang="en-US"/>
          </a:p>
        </p:txBody>
      </p:sp>
    </p:spTree>
    <p:extLst>
      <p:ext uri="{BB962C8B-B14F-4D97-AF65-F5344CB8AC3E}">
        <p14:creationId xmlns:p14="http://schemas.microsoft.com/office/powerpoint/2010/main" val="1305743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9CEA0CD-63E1-43E7-8552-15A002FE6396}"/>
              </a:ext>
            </a:extLst>
          </p:cNvPr>
          <p:cNvSpPr>
            <a:spLocks noGrp="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01BDDBD-FCF1-4090-885D-609D577C4507}"/>
              </a:ext>
            </a:extLst>
          </p:cNvPr>
          <p:cNvSpPr>
            <a:spLocks noGrp="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6E2FB2-AC04-4374-B335-980C3E447848}"/>
              </a:ext>
            </a:extLst>
          </p:cNvPr>
          <p:cNvSpPr>
            <a:spLocks noGrp="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93EAF98-012B-43CD-9287-EEA8B9E4CF6F}"/>
              </a:ext>
            </a:extLst>
          </p:cNvPr>
          <p:cNvSpPr>
            <a:spLocks noGrp="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FEB6DC5-210F-4A03-AAE7-271307604B45}"/>
              </a:ext>
            </a:extLst>
          </p:cNvPr>
          <p:cNvSpPr>
            <a:spLocks noGrp="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93EAF98-012B-43CD-9287-EEA8B9E4CF6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4448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21</a:t>
            </a:fld>
            <a:endParaRPr lang="en-US"/>
          </a:p>
        </p:txBody>
      </p:sp>
    </p:spTree>
    <p:extLst>
      <p:ext uri="{BB962C8B-B14F-4D97-AF65-F5344CB8AC3E}">
        <p14:creationId xmlns:p14="http://schemas.microsoft.com/office/powerpoint/2010/main" val="3355896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22</a:t>
            </a:fld>
            <a:endParaRPr lang="en-US"/>
          </a:p>
        </p:txBody>
      </p:sp>
    </p:spTree>
    <p:extLst>
      <p:ext uri="{BB962C8B-B14F-4D97-AF65-F5344CB8AC3E}">
        <p14:creationId xmlns:p14="http://schemas.microsoft.com/office/powerpoint/2010/main" val="417009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3</a:t>
            </a:fld>
            <a:endParaRPr lang="en-US"/>
          </a:p>
        </p:txBody>
      </p:sp>
    </p:spTree>
    <p:extLst>
      <p:ext uri="{BB962C8B-B14F-4D97-AF65-F5344CB8AC3E}">
        <p14:creationId xmlns:p14="http://schemas.microsoft.com/office/powerpoint/2010/main" val="3289109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23</a:t>
            </a:fld>
            <a:endParaRPr lang="en-US"/>
          </a:p>
        </p:txBody>
      </p:sp>
    </p:spTree>
    <p:extLst>
      <p:ext uri="{BB962C8B-B14F-4D97-AF65-F5344CB8AC3E}">
        <p14:creationId xmlns:p14="http://schemas.microsoft.com/office/powerpoint/2010/main" val="3621364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1F018-D680-4908-6CE0-85A327D7C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C64C1-3725-339E-FA57-448E715C9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33041-A9AF-E237-9D6A-A04A5AA8A8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FFBE2C-4F60-CD4F-0A85-91FA596E2477}"/>
              </a:ext>
            </a:extLst>
          </p:cNvPr>
          <p:cNvSpPr>
            <a:spLocks noGrp="1"/>
          </p:cNvSpPr>
          <p:nvPr>
            <p:ph type="sldNum" sz="quarter" idx="5"/>
          </p:nvPr>
        </p:nvSpPr>
        <p:spPr/>
        <p:txBody>
          <a:bodyPr/>
          <a:lstStyle/>
          <a:p>
            <a:fld id="{A0EE0F07-728C-4951-BD8E-F14202869F3B}" type="slidenum">
              <a:rPr lang="en-US" smtClean="0"/>
              <a:t>24</a:t>
            </a:fld>
            <a:endParaRPr lang="en-US"/>
          </a:p>
        </p:txBody>
      </p:sp>
    </p:spTree>
    <p:extLst>
      <p:ext uri="{BB962C8B-B14F-4D97-AF65-F5344CB8AC3E}">
        <p14:creationId xmlns:p14="http://schemas.microsoft.com/office/powerpoint/2010/main" val="3625154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77536-5AFC-4851-962F-3C7E5B025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B9DB2-9DD9-3317-C62B-84D0E7B59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6A1C1-57E7-6D17-5735-77C2A801D6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5CBDEC-895C-3153-6714-7B1462B19CA9}"/>
              </a:ext>
            </a:extLst>
          </p:cNvPr>
          <p:cNvSpPr>
            <a:spLocks noGrp="1"/>
          </p:cNvSpPr>
          <p:nvPr>
            <p:ph type="sldNum" sz="quarter" idx="5"/>
          </p:nvPr>
        </p:nvSpPr>
        <p:spPr/>
        <p:txBody>
          <a:bodyPr/>
          <a:lstStyle/>
          <a:p>
            <a:fld id="{A0EE0F07-728C-4951-BD8E-F14202869F3B}" type="slidenum">
              <a:rPr lang="en-US" smtClean="0"/>
              <a:t>25</a:t>
            </a:fld>
            <a:endParaRPr lang="en-US"/>
          </a:p>
        </p:txBody>
      </p:sp>
    </p:spTree>
    <p:extLst>
      <p:ext uri="{BB962C8B-B14F-4D97-AF65-F5344CB8AC3E}">
        <p14:creationId xmlns:p14="http://schemas.microsoft.com/office/powerpoint/2010/main" val="2935748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B1347-8A1A-2051-A8D7-327D2431D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0E0C9-13FB-4ACF-B985-97E69BD2F3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012F3-6131-FDBA-C3AC-8ED9D1A34F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3E998B-8EFE-23B5-0ED9-166E4F9EDC4D}"/>
              </a:ext>
            </a:extLst>
          </p:cNvPr>
          <p:cNvSpPr>
            <a:spLocks noGrp="1"/>
          </p:cNvSpPr>
          <p:nvPr>
            <p:ph type="sldNum" sz="quarter" idx="5"/>
          </p:nvPr>
        </p:nvSpPr>
        <p:spPr/>
        <p:txBody>
          <a:bodyPr/>
          <a:lstStyle/>
          <a:p>
            <a:fld id="{A0EE0F07-728C-4951-BD8E-F14202869F3B}" type="slidenum">
              <a:rPr lang="en-US" smtClean="0"/>
              <a:t>26</a:t>
            </a:fld>
            <a:endParaRPr lang="en-US"/>
          </a:p>
        </p:txBody>
      </p:sp>
    </p:spTree>
    <p:extLst>
      <p:ext uri="{BB962C8B-B14F-4D97-AF65-F5344CB8AC3E}">
        <p14:creationId xmlns:p14="http://schemas.microsoft.com/office/powerpoint/2010/main" val="2011647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7A30-367A-BE77-1F38-315DD9FC5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231FC-DB3A-493F-54FF-E84BE7836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EE1DFC-2D08-63F7-F138-AEC78369D9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F54BCC-ABAF-46AA-7B57-6C5F82D65462}"/>
              </a:ext>
            </a:extLst>
          </p:cNvPr>
          <p:cNvSpPr>
            <a:spLocks noGrp="1"/>
          </p:cNvSpPr>
          <p:nvPr>
            <p:ph type="sldNum" sz="quarter" idx="5"/>
          </p:nvPr>
        </p:nvSpPr>
        <p:spPr/>
        <p:txBody>
          <a:bodyPr/>
          <a:lstStyle/>
          <a:p>
            <a:fld id="{A0EE0F07-728C-4951-BD8E-F14202869F3B}" type="slidenum">
              <a:rPr lang="en-US" smtClean="0"/>
              <a:t>27</a:t>
            </a:fld>
            <a:endParaRPr lang="en-US"/>
          </a:p>
        </p:txBody>
      </p:sp>
    </p:spTree>
    <p:extLst>
      <p:ext uri="{BB962C8B-B14F-4D97-AF65-F5344CB8AC3E}">
        <p14:creationId xmlns:p14="http://schemas.microsoft.com/office/powerpoint/2010/main" val="2531355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28</a:t>
            </a:fld>
            <a:endParaRPr lang="en-US"/>
          </a:p>
        </p:txBody>
      </p:sp>
    </p:spTree>
    <p:extLst>
      <p:ext uri="{BB962C8B-B14F-4D97-AF65-F5344CB8AC3E}">
        <p14:creationId xmlns:p14="http://schemas.microsoft.com/office/powerpoint/2010/main" val="3644523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56E2FB2-AC04-4374-B335-980C3E44784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87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4</a:t>
            </a:fld>
            <a:endParaRPr lang="en-US"/>
          </a:p>
        </p:txBody>
      </p:sp>
    </p:spTree>
    <p:extLst>
      <p:ext uri="{BB962C8B-B14F-4D97-AF65-F5344CB8AC3E}">
        <p14:creationId xmlns:p14="http://schemas.microsoft.com/office/powerpoint/2010/main" val="40212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5</a:t>
            </a:fld>
            <a:endParaRPr lang="en-US"/>
          </a:p>
        </p:txBody>
      </p:sp>
    </p:spTree>
    <p:extLst>
      <p:ext uri="{BB962C8B-B14F-4D97-AF65-F5344CB8AC3E}">
        <p14:creationId xmlns:p14="http://schemas.microsoft.com/office/powerpoint/2010/main" val="418513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6</a:t>
            </a:fld>
            <a:endParaRPr lang="en-US"/>
          </a:p>
        </p:txBody>
      </p:sp>
    </p:spTree>
    <p:extLst>
      <p:ext uri="{BB962C8B-B14F-4D97-AF65-F5344CB8AC3E}">
        <p14:creationId xmlns:p14="http://schemas.microsoft.com/office/powerpoint/2010/main" val="85663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7</a:t>
            </a:fld>
            <a:endParaRPr lang="en-US"/>
          </a:p>
        </p:txBody>
      </p:sp>
    </p:spTree>
    <p:extLst>
      <p:ext uri="{BB962C8B-B14F-4D97-AF65-F5344CB8AC3E}">
        <p14:creationId xmlns:p14="http://schemas.microsoft.com/office/powerpoint/2010/main" val="347496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8</a:t>
            </a:fld>
            <a:endParaRPr lang="en-US"/>
          </a:p>
        </p:txBody>
      </p:sp>
    </p:spTree>
    <p:extLst>
      <p:ext uri="{BB962C8B-B14F-4D97-AF65-F5344CB8AC3E}">
        <p14:creationId xmlns:p14="http://schemas.microsoft.com/office/powerpoint/2010/main" val="4070204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9</a:t>
            </a:fld>
            <a:endParaRPr lang="en-US"/>
          </a:p>
        </p:txBody>
      </p:sp>
    </p:spTree>
    <p:extLst>
      <p:ext uri="{BB962C8B-B14F-4D97-AF65-F5344CB8AC3E}">
        <p14:creationId xmlns:p14="http://schemas.microsoft.com/office/powerpoint/2010/main" val="1832260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EE0F07-728C-4951-BD8E-F14202869F3B}" type="slidenum">
              <a:rPr lang="en-US" smtClean="0"/>
              <a:t>10</a:t>
            </a:fld>
            <a:endParaRPr lang="en-US"/>
          </a:p>
        </p:txBody>
      </p:sp>
    </p:spTree>
    <p:extLst>
      <p:ext uri="{BB962C8B-B14F-4D97-AF65-F5344CB8AC3E}">
        <p14:creationId xmlns:p14="http://schemas.microsoft.com/office/powerpoint/2010/main" val="3355639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60" name="Picture 12" descr="PP_Title_C.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ctrTitle"/>
          </p:nvPr>
        </p:nvSpPr>
        <p:spPr bwMode="white">
          <a:xfrm>
            <a:off x="1079501" y="876300"/>
            <a:ext cx="10401300" cy="1143000"/>
          </a:xfrm>
        </p:spPr>
        <p:txBody>
          <a:bodyPr/>
          <a:lstStyle>
            <a:lvl1pPr>
              <a:defRPr>
                <a:solidFill>
                  <a:schemeClr val="bg1"/>
                </a:solidFill>
              </a:defRPr>
            </a:lvl1pPr>
          </a:lstStyle>
          <a:p>
            <a:pPr lvl="0"/>
            <a:r>
              <a:rPr lang="en-US" altLang="en-US" noProof="0"/>
              <a:t>Click to edit Master title style</a:t>
            </a:r>
          </a:p>
        </p:txBody>
      </p:sp>
      <p:sp>
        <p:nvSpPr>
          <p:cNvPr id="2052" name="Rectangle 4"/>
          <p:cNvSpPr>
            <a:spLocks noGrp="1" noChangeArrowheads="1"/>
          </p:cNvSpPr>
          <p:nvPr>
            <p:ph type="subTitle" idx="1"/>
          </p:nvPr>
        </p:nvSpPr>
        <p:spPr bwMode="white">
          <a:xfrm>
            <a:off x="1079501" y="2057400"/>
            <a:ext cx="10401300" cy="914400"/>
          </a:xfrm>
        </p:spPr>
        <p:txBody>
          <a:bodyPr/>
          <a:lstStyle>
            <a:lvl1pPr marL="0" indent="0">
              <a:buFontTx/>
              <a:buNone/>
              <a:defRPr sz="2400">
                <a:solidFill>
                  <a:schemeClr val="bg1"/>
                </a:solidFill>
              </a:defRPr>
            </a:lvl1pPr>
          </a:lstStyle>
          <a:p>
            <a:pPr lvl="0"/>
            <a:r>
              <a:rPr lang="en-US" altLang="en-US" noProof="0"/>
              <a:t>Click to edit Master subtitle style</a:t>
            </a:r>
          </a:p>
        </p:txBody>
      </p:sp>
      <p:sp>
        <p:nvSpPr>
          <p:cNvPr id="2053" name="Rectangle 5"/>
          <p:cNvSpPr>
            <a:spLocks noGrp="1" noChangeArrowheads="1"/>
          </p:cNvSpPr>
          <p:nvPr>
            <p:ph type="dt" sz="half" idx="2"/>
          </p:nvPr>
        </p:nvSpPr>
        <p:spPr bwMode="auto">
          <a:xfrm>
            <a:off x="1092200" y="6400800"/>
            <a:ext cx="2540000" cy="304800"/>
          </a:xfrm>
        </p:spPr>
        <p:txBody>
          <a:bodyPr/>
          <a:lstStyle>
            <a:lvl1pPr>
              <a:defRPr>
                <a:solidFill>
                  <a:srgbClr val="002C77"/>
                </a:solidFill>
              </a:defRPr>
            </a:lvl1pPr>
          </a:lstStyle>
          <a:p>
            <a:fld id="{40E13A9C-AE8D-4086-AA4D-1B79313C32B0}" type="datetime4">
              <a:rPr lang="en-US" altLang="en-US"/>
              <a:pPr/>
              <a:t>April 13, 2026</a:t>
            </a:fld>
            <a:endParaRPr lang="en-US" altLang="en-US">
              <a:latin typeface="Times" panose="02020603050405020304" pitchFamily="18" charset="0"/>
            </a:endParaRPr>
          </a:p>
        </p:txBody>
      </p:sp>
      <p:sp>
        <p:nvSpPr>
          <p:cNvPr id="2054" name="Rectangle 6"/>
          <p:cNvSpPr>
            <a:spLocks noGrp="1" noChangeArrowheads="1"/>
          </p:cNvSpPr>
          <p:nvPr>
            <p:ph type="ftr" sz="quarter" idx="3"/>
          </p:nvPr>
        </p:nvSpPr>
        <p:spPr bwMode="white">
          <a:xfrm>
            <a:off x="4165600" y="6400800"/>
            <a:ext cx="3860800" cy="304800"/>
          </a:xfrm>
        </p:spPr>
        <p:txBody>
          <a:bodyPr/>
          <a:lstStyle>
            <a:lvl1pPr>
              <a:defRPr>
                <a:solidFill>
                  <a:srgbClr val="002C77"/>
                </a:solidFill>
              </a:defRPr>
            </a:lvl1pPr>
          </a:lstStyle>
          <a:p>
            <a:endParaRPr lang="en-US" altLang="en-US"/>
          </a:p>
        </p:txBody>
      </p:sp>
      <p:sp>
        <p:nvSpPr>
          <p:cNvPr id="2055" name="Rectangle 7"/>
          <p:cNvSpPr>
            <a:spLocks noGrp="1" noChangeArrowheads="1"/>
          </p:cNvSpPr>
          <p:nvPr>
            <p:ph type="sldNum" sz="quarter" idx="4"/>
          </p:nvPr>
        </p:nvSpPr>
        <p:spPr bwMode="white">
          <a:xfrm>
            <a:off x="8940800" y="6400800"/>
            <a:ext cx="2540000" cy="304800"/>
          </a:xfrm>
        </p:spPr>
        <p:txBody>
          <a:bodyPr/>
          <a:lstStyle>
            <a:lvl1pPr>
              <a:defRPr>
                <a:solidFill>
                  <a:srgbClr val="002C77"/>
                </a:solidFill>
              </a:defRPr>
            </a:lvl1pPr>
          </a:lstStyle>
          <a:p>
            <a:fld id="{DF87F4FD-DDD5-4731-9861-1C55904FE0E3}" type="slidenum">
              <a:rPr lang="en-US" altLang="en-US"/>
              <a:pPr/>
              <a:t>‹#›</a:t>
            </a:fld>
            <a:endParaRPr lang="en-US" altLang="en-US"/>
          </a:p>
        </p:txBody>
      </p:sp>
    </p:spTree>
    <p:extLst>
      <p:ext uri="{BB962C8B-B14F-4D97-AF65-F5344CB8AC3E}">
        <p14:creationId xmlns:p14="http://schemas.microsoft.com/office/powerpoint/2010/main" val="206822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3AE3D7C-CEA0-4873-AB60-BD01999ACB26}" type="datetime4">
              <a:rPr lang="en-US" altLang="en-US"/>
              <a:pPr/>
              <a:t>April 13, 2026</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D8CDD4-4A6D-47C9-B85B-B9E7DB377E80}" type="slidenum">
              <a:rPr lang="en-US" altLang="en-US"/>
              <a:pPr/>
              <a:t>‹#›</a:t>
            </a:fld>
            <a:endParaRPr lang="en-US" altLang="en-US"/>
          </a:p>
        </p:txBody>
      </p:sp>
    </p:spTree>
    <p:extLst>
      <p:ext uri="{BB962C8B-B14F-4D97-AF65-F5344CB8AC3E}">
        <p14:creationId xmlns:p14="http://schemas.microsoft.com/office/powerpoint/2010/main" val="288708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6"/>
            <a:ext cx="7569200" cy="5705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9669D4C-2C1E-4A79-97C4-7E50205D9946}" type="datetime4">
              <a:rPr lang="en-US" altLang="en-US"/>
              <a:pPr/>
              <a:t>April 13, 2026</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878920-268F-4FA0-BBB8-8FBD98EAF640}" type="slidenum">
              <a:rPr lang="en-US" altLang="en-US"/>
              <a:pPr/>
              <a:t>‹#›</a:t>
            </a:fld>
            <a:endParaRPr lang="en-US" altLang="en-US"/>
          </a:p>
        </p:txBody>
      </p:sp>
    </p:spTree>
    <p:extLst>
      <p:ext uri="{BB962C8B-B14F-4D97-AF65-F5344CB8AC3E}">
        <p14:creationId xmlns:p14="http://schemas.microsoft.com/office/powerpoint/2010/main" val="136749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43E5252-80FF-4896-9AE8-A055FDAB7A65}" type="datetime4">
              <a:rPr lang="en-US" altLang="en-US"/>
              <a:pPr/>
              <a:t>April 13, 2026</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1D4AD2F-F518-4A46-9771-E4F534922DBB}" type="slidenum">
              <a:rPr lang="en-US" altLang="en-US"/>
              <a:pPr/>
              <a:t>‹#›</a:t>
            </a:fld>
            <a:endParaRPr lang="en-US" altLang="en-US"/>
          </a:p>
        </p:txBody>
      </p:sp>
    </p:spTree>
    <p:extLst>
      <p:ext uri="{BB962C8B-B14F-4D97-AF65-F5344CB8AC3E}">
        <p14:creationId xmlns:p14="http://schemas.microsoft.com/office/powerpoint/2010/main" val="204906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20B26386-528B-42DD-AC19-6F1EB32ABDAB}" type="datetime4">
              <a:rPr lang="en-US" altLang="en-US"/>
              <a:pPr/>
              <a:t>April 13, 2026</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9384F26-1678-4952-86B7-D701753B4A48}" type="slidenum">
              <a:rPr lang="en-US" altLang="en-US"/>
              <a:pPr/>
              <a:t>‹#›</a:t>
            </a:fld>
            <a:endParaRPr lang="en-US" altLang="en-US"/>
          </a:p>
        </p:txBody>
      </p:sp>
    </p:spTree>
    <p:extLst>
      <p:ext uri="{BB962C8B-B14F-4D97-AF65-F5344CB8AC3E}">
        <p14:creationId xmlns:p14="http://schemas.microsoft.com/office/powerpoint/2010/main" val="221075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6561E5E4-7514-4A32-865B-3FBA8EF67FD4}" type="datetime4">
              <a:rPr lang="en-US" altLang="en-US"/>
              <a:pPr/>
              <a:t>April 13, 2026</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9D068C9-9687-455C-8EF6-95B1B6AEE222}" type="slidenum">
              <a:rPr lang="en-US" altLang="en-US"/>
              <a:pPr/>
              <a:t>‹#›</a:t>
            </a:fld>
            <a:endParaRPr lang="en-US" altLang="en-US"/>
          </a:p>
        </p:txBody>
      </p:sp>
    </p:spTree>
    <p:extLst>
      <p:ext uri="{BB962C8B-B14F-4D97-AF65-F5344CB8AC3E}">
        <p14:creationId xmlns:p14="http://schemas.microsoft.com/office/powerpoint/2010/main" val="171300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00CAD6EE-10EA-4E15-8BF6-8B01BE4E1B93}" type="datetime4">
              <a:rPr lang="en-US" altLang="en-US"/>
              <a:pPr/>
              <a:t>April 13, 2026</a:t>
            </a:fld>
            <a:endParaRPr lang="en-US" altLang="en-US">
              <a:latin typeface="Times" panose="02020603050405020304" pitchFamily="18" charset="0"/>
            </a:endParaRPr>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51CBD16-EBC6-49F8-8150-192A46680C38}" type="slidenum">
              <a:rPr lang="en-US" altLang="en-US"/>
              <a:pPr/>
              <a:t>‹#›</a:t>
            </a:fld>
            <a:endParaRPr lang="en-US" altLang="en-US"/>
          </a:p>
        </p:txBody>
      </p:sp>
    </p:spTree>
    <p:extLst>
      <p:ext uri="{BB962C8B-B14F-4D97-AF65-F5344CB8AC3E}">
        <p14:creationId xmlns:p14="http://schemas.microsoft.com/office/powerpoint/2010/main" val="380616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91A25D08-8D03-41FF-81D9-AB977F88B68E}" type="datetime4">
              <a:rPr lang="en-US" altLang="en-US"/>
              <a:pPr/>
              <a:t>April 13, 2026</a:t>
            </a:fld>
            <a:endParaRPr lang="en-US" altLang="en-US">
              <a:latin typeface="Times" panose="02020603050405020304" pitchFamily="18" charset="0"/>
            </a:endParaRP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EF72C26-BCDB-4E2E-AA99-D536BED8758C}" type="slidenum">
              <a:rPr lang="en-US" altLang="en-US"/>
              <a:pPr/>
              <a:t>‹#›</a:t>
            </a:fld>
            <a:endParaRPr lang="en-US" altLang="en-US"/>
          </a:p>
        </p:txBody>
      </p:sp>
    </p:spTree>
    <p:extLst>
      <p:ext uri="{BB962C8B-B14F-4D97-AF65-F5344CB8AC3E}">
        <p14:creationId xmlns:p14="http://schemas.microsoft.com/office/powerpoint/2010/main" val="208676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8241A50-04AE-4F81-AE75-82F39E264AAA}" type="datetime4">
              <a:rPr lang="en-US" altLang="en-US"/>
              <a:pPr/>
              <a:t>April 13, 2026</a:t>
            </a:fld>
            <a:endParaRPr lang="en-US" altLang="en-US">
              <a:latin typeface="Times" panose="02020603050405020304" pitchFamily="18" charset="0"/>
            </a:endParaRPr>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003269D-150F-4C4D-AE29-BC06519D01C1}" type="slidenum">
              <a:rPr lang="en-US" altLang="en-US"/>
              <a:pPr/>
              <a:t>‹#›</a:t>
            </a:fld>
            <a:endParaRPr lang="en-US" altLang="en-US"/>
          </a:p>
        </p:txBody>
      </p:sp>
    </p:spTree>
    <p:extLst>
      <p:ext uri="{BB962C8B-B14F-4D97-AF65-F5344CB8AC3E}">
        <p14:creationId xmlns:p14="http://schemas.microsoft.com/office/powerpoint/2010/main" val="197149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415BE4A3-2746-4223-9095-1B7640937488}" type="datetime4">
              <a:rPr lang="en-US" altLang="en-US"/>
              <a:pPr/>
              <a:t>April 13, 2026</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BEEB84B-EC6D-4480-846F-5653753DC56E}" type="slidenum">
              <a:rPr lang="en-US" altLang="en-US"/>
              <a:pPr/>
              <a:t>‹#›</a:t>
            </a:fld>
            <a:endParaRPr lang="en-US" altLang="en-US"/>
          </a:p>
        </p:txBody>
      </p:sp>
    </p:spTree>
    <p:extLst>
      <p:ext uri="{BB962C8B-B14F-4D97-AF65-F5344CB8AC3E}">
        <p14:creationId xmlns:p14="http://schemas.microsoft.com/office/powerpoint/2010/main" val="20508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899FBF25-6254-4009-B408-AAEBC8CEB07A}" type="datetime4">
              <a:rPr lang="en-US" altLang="en-US"/>
              <a:pPr/>
              <a:t>April 13, 2026</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735BE8C-70C2-4898-8177-4A4137DF3E9B}" type="slidenum">
              <a:rPr lang="en-US" altLang="en-US"/>
              <a:pPr/>
              <a:t>‹#›</a:t>
            </a:fld>
            <a:endParaRPr lang="en-US" altLang="en-US"/>
          </a:p>
        </p:txBody>
      </p:sp>
    </p:spTree>
    <p:extLst>
      <p:ext uri="{BB962C8B-B14F-4D97-AF65-F5344CB8AC3E}">
        <p14:creationId xmlns:p14="http://schemas.microsoft.com/office/powerpoint/2010/main" val="6561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descr="PP_Second_C.jpg                                                0033966FKarls G4                       C0DC18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black">
          <a:xfrm>
            <a:off x="1079500" y="390525"/>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black">
          <a:xfrm>
            <a:off x="10795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black">
          <a:xfrm>
            <a:off x="1079500" y="6324600"/>
            <a:ext cx="254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254B8E"/>
                </a:solidFill>
                <a:latin typeface="+mn-lt"/>
              </a:defRPr>
            </a:lvl1pPr>
          </a:lstStyle>
          <a:p>
            <a:fld id="{2BBB84DE-D981-4297-BA9D-151603F8D75E}" type="datetime4">
              <a:rPr lang="en-US" altLang="en-US"/>
              <a:pPr/>
              <a:t>April 13, 2026</a:t>
            </a:fld>
            <a:endParaRPr lang="en-US" altLang="en-US">
              <a:latin typeface="Times" panose="02020603050405020304" pitchFamily="18" charset="0"/>
            </a:endParaRPr>
          </a:p>
        </p:txBody>
      </p:sp>
      <p:sp>
        <p:nvSpPr>
          <p:cNvPr id="1029" name="Rectangle 5"/>
          <p:cNvSpPr>
            <a:spLocks noGrp="1" noChangeArrowheads="1"/>
          </p:cNvSpPr>
          <p:nvPr>
            <p:ph type="ftr" sz="quarter" idx="3"/>
          </p:nvPr>
        </p:nvSpPr>
        <p:spPr bwMode="black">
          <a:xfrm>
            <a:off x="3860800" y="6324600"/>
            <a:ext cx="386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mn-lt"/>
              </a:defRPr>
            </a:lvl1pPr>
          </a:lstStyle>
          <a:p>
            <a:endParaRPr lang="en-US" altLang="en-US"/>
          </a:p>
        </p:txBody>
      </p:sp>
      <p:sp>
        <p:nvSpPr>
          <p:cNvPr id="1030" name="Rectangle 6"/>
          <p:cNvSpPr>
            <a:spLocks noGrp="1" noChangeArrowheads="1"/>
          </p:cNvSpPr>
          <p:nvPr>
            <p:ph type="sldNum" sz="quarter" idx="4"/>
          </p:nvPr>
        </p:nvSpPr>
        <p:spPr bwMode="black">
          <a:xfrm>
            <a:off x="8229600" y="6324600"/>
            <a:ext cx="142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254B8E"/>
                </a:solidFill>
                <a:latin typeface="+mn-lt"/>
              </a:defRPr>
            </a:lvl1pPr>
          </a:lstStyle>
          <a:p>
            <a:fld id="{DD014646-96A7-48B3-8BA6-37F45B38270F}" type="slidenum">
              <a:rPr lang="en-US" altLang="en-US"/>
              <a:pPr/>
              <a:t>‹#›</a:t>
            </a:fld>
            <a:endParaRPr lang="en-US" altLang="en-US"/>
          </a:p>
        </p:txBody>
      </p:sp>
    </p:spTree>
    <p:extLst>
      <p:ext uri="{BB962C8B-B14F-4D97-AF65-F5344CB8AC3E}">
        <p14:creationId xmlns:p14="http://schemas.microsoft.com/office/powerpoint/2010/main" val="1210927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fontAlgn="base" hangingPunct="1">
        <a:spcBef>
          <a:spcPct val="0"/>
        </a:spcBef>
        <a:spcAft>
          <a:spcPct val="0"/>
        </a:spcAft>
        <a:defRPr sz="3600" b="1" kern="1200">
          <a:solidFill>
            <a:srgbClr val="254B8E"/>
          </a:solidFill>
          <a:latin typeface="+mj-lt"/>
          <a:ea typeface="+mj-ea"/>
          <a:cs typeface="+mj-cs"/>
        </a:defRPr>
      </a:lvl1pPr>
      <a:lvl2pPr algn="l" rtl="0" eaLnBrk="1" fontAlgn="base" hangingPunct="1">
        <a:spcBef>
          <a:spcPct val="0"/>
        </a:spcBef>
        <a:spcAft>
          <a:spcPct val="0"/>
        </a:spcAft>
        <a:defRPr sz="3600" b="1">
          <a:solidFill>
            <a:srgbClr val="254B8E"/>
          </a:solidFill>
          <a:latin typeface="Arial" panose="020B0604020202020204" pitchFamily="34" charset="0"/>
        </a:defRPr>
      </a:lvl2pPr>
      <a:lvl3pPr algn="l" rtl="0" eaLnBrk="1" fontAlgn="base" hangingPunct="1">
        <a:spcBef>
          <a:spcPct val="0"/>
        </a:spcBef>
        <a:spcAft>
          <a:spcPct val="0"/>
        </a:spcAft>
        <a:defRPr sz="3600" b="1">
          <a:solidFill>
            <a:srgbClr val="254B8E"/>
          </a:solidFill>
          <a:latin typeface="Arial" panose="020B0604020202020204" pitchFamily="34" charset="0"/>
        </a:defRPr>
      </a:lvl3pPr>
      <a:lvl4pPr algn="l" rtl="0" eaLnBrk="1" fontAlgn="base" hangingPunct="1">
        <a:spcBef>
          <a:spcPct val="0"/>
        </a:spcBef>
        <a:spcAft>
          <a:spcPct val="0"/>
        </a:spcAft>
        <a:defRPr sz="3600" b="1">
          <a:solidFill>
            <a:srgbClr val="254B8E"/>
          </a:solidFill>
          <a:latin typeface="Arial" panose="020B0604020202020204" pitchFamily="34" charset="0"/>
        </a:defRPr>
      </a:lvl4pPr>
      <a:lvl5pPr algn="l" rtl="0" eaLnBrk="1" fontAlgn="base" hangingPunct="1">
        <a:spcBef>
          <a:spcPct val="0"/>
        </a:spcBef>
        <a:spcAft>
          <a:spcPct val="0"/>
        </a:spcAft>
        <a:defRPr sz="3600" b="1">
          <a:solidFill>
            <a:srgbClr val="254B8E"/>
          </a:solidFill>
          <a:latin typeface="Arial" panose="020B0604020202020204" pitchFamily="34" charset="0"/>
        </a:defRPr>
      </a:lvl5pPr>
      <a:lvl6pPr marL="457200" algn="l" rtl="0" eaLnBrk="1" fontAlgn="base" hangingPunct="1">
        <a:spcBef>
          <a:spcPct val="0"/>
        </a:spcBef>
        <a:spcAft>
          <a:spcPct val="0"/>
        </a:spcAft>
        <a:defRPr sz="3600" b="1">
          <a:solidFill>
            <a:srgbClr val="254B8E"/>
          </a:solidFill>
          <a:latin typeface="Arial" panose="020B0604020202020204" pitchFamily="34" charset="0"/>
        </a:defRPr>
      </a:lvl6pPr>
      <a:lvl7pPr marL="914400" algn="l" rtl="0" eaLnBrk="1" fontAlgn="base" hangingPunct="1">
        <a:spcBef>
          <a:spcPct val="0"/>
        </a:spcBef>
        <a:spcAft>
          <a:spcPct val="0"/>
        </a:spcAft>
        <a:defRPr sz="3600" b="1">
          <a:solidFill>
            <a:srgbClr val="254B8E"/>
          </a:solidFill>
          <a:latin typeface="Arial" panose="020B0604020202020204" pitchFamily="34" charset="0"/>
        </a:defRPr>
      </a:lvl7pPr>
      <a:lvl8pPr marL="1371600" algn="l" rtl="0" eaLnBrk="1" fontAlgn="base" hangingPunct="1">
        <a:spcBef>
          <a:spcPct val="0"/>
        </a:spcBef>
        <a:spcAft>
          <a:spcPct val="0"/>
        </a:spcAft>
        <a:defRPr sz="3600" b="1">
          <a:solidFill>
            <a:srgbClr val="254B8E"/>
          </a:solidFill>
          <a:latin typeface="Arial" panose="020B0604020202020204" pitchFamily="34" charset="0"/>
        </a:defRPr>
      </a:lvl8pPr>
      <a:lvl9pPr marL="1828800" algn="l" rtl="0" eaLnBrk="1" fontAlgn="base" hangingPunct="1">
        <a:spcBef>
          <a:spcPct val="0"/>
        </a:spcBef>
        <a:spcAft>
          <a:spcPct val="0"/>
        </a:spcAft>
        <a:defRPr sz="3600" b="1">
          <a:solidFill>
            <a:srgbClr val="254B8E"/>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rgbClr val="254B8E"/>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254B8E"/>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254B8E"/>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254B8E"/>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254B8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altLang="en-US" sz="6600" dirty="0"/>
              <a:t>Introduction to Sickle Cell Disease</a:t>
            </a:r>
            <a:br>
              <a:rPr lang="en-US" altLang="en-US" dirty="0"/>
            </a:br>
            <a:endParaRPr lang="en-US" altLang="en-US" dirty="0"/>
          </a:p>
        </p:txBody>
      </p:sp>
      <p:sp>
        <p:nvSpPr>
          <p:cNvPr id="4099" name="Rectangle 3"/>
          <p:cNvSpPr>
            <a:spLocks noGrp="1" noChangeArrowheads="1"/>
          </p:cNvSpPr>
          <p:nvPr>
            <p:ph type="subTitle" idx="1"/>
          </p:nvPr>
        </p:nvSpPr>
        <p:spPr>
          <a:xfrm>
            <a:off x="1079501" y="3552979"/>
            <a:ext cx="10401300" cy="914400"/>
          </a:xfrm>
        </p:spPr>
        <p:txBody>
          <a:bodyPr/>
          <a:lstStyle/>
          <a:p>
            <a:r>
              <a:rPr lang="en-US" altLang="en-US" dirty="0"/>
              <a:t>Dana Furstenau, MD, MS</a:t>
            </a:r>
          </a:p>
          <a:p>
            <a:r>
              <a:rPr lang="en-US" altLang="en-US" dirty="0"/>
              <a:t>Assistant Professor of Pediatric Hematology</a:t>
            </a:r>
          </a:p>
        </p:txBody>
      </p:sp>
      <p:sp>
        <p:nvSpPr>
          <p:cNvPr id="6" name="Rectangle 7"/>
          <p:cNvSpPr>
            <a:spLocks noGrp="1" noChangeArrowheads="1"/>
          </p:cNvSpPr>
          <p:nvPr>
            <p:ph type="sldNum" sz="quarter" idx="4"/>
          </p:nvPr>
        </p:nvSpPr>
        <p:spPr/>
        <p:txBody>
          <a:bodyPr/>
          <a:lstStyle/>
          <a:p>
            <a:pPr eaLnBrk="0" fontAlgn="base" hangingPunct="0">
              <a:spcBef>
                <a:spcPct val="0"/>
              </a:spcBef>
              <a:spcAft>
                <a:spcPct val="0"/>
              </a:spcAft>
            </a:pPr>
            <a:fld id="{0C3DF9A5-F6B3-407E-A92E-771652808464}" type="slidenum">
              <a:rPr lang="en-US" altLang="en-US">
                <a:latin typeface="Arial"/>
              </a:rPr>
              <a:pPr eaLnBrk="0" fontAlgn="base" hangingPunct="0">
                <a:spcBef>
                  <a:spcPct val="0"/>
                </a:spcBef>
                <a:spcAft>
                  <a:spcPct val="0"/>
                </a:spcAft>
              </a:pPr>
              <a:t>1</a:t>
            </a:fld>
            <a:endParaRPr lang="en-US" altLang="en-US">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dirty="0"/>
              <a:t>What are the Complications of Sickle Cell Disease?</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10</a:t>
            </a:fld>
            <a:endParaRPr lang="en-US" altLang="en-US"/>
          </a:p>
        </p:txBody>
      </p:sp>
      <p:pic>
        <p:nvPicPr>
          <p:cNvPr id="4098" name="Picture 2" descr="Figure 5">
            <a:extLst>
              <a:ext uri="{FF2B5EF4-FFF2-40B4-BE49-F238E27FC236}">
                <a16:creationId xmlns:a16="http://schemas.microsoft.com/office/drawing/2014/main" id="{4A785EC2-D7FE-4429-BBEC-7807A7835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288" y="1700464"/>
            <a:ext cx="6868578" cy="498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4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400" dirty="0"/>
              <a:t>Who Does Sickle Cell Disease Affect?</a:t>
            </a:r>
          </a:p>
        </p:txBody>
      </p:sp>
      <p:sp>
        <p:nvSpPr>
          <p:cNvPr id="3" name="Content Placeholder 2">
            <a:extLst>
              <a:ext uri="{FF2B5EF4-FFF2-40B4-BE49-F238E27FC236}">
                <a16:creationId xmlns:a16="http://schemas.microsoft.com/office/drawing/2014/main" id="{A23ABD6A-4915-41BB-AD33-BCCE7A3296F8}"/>
              </a:ext>
            </a:extLst>
          </p:cNvPr>
          <p:cNvSpPr>
            <a:spLocks noGrp="1"/>
          </p:cNvSpPr>
          <p:nvPr>
            <p:ph sz="half" idx="1"/>
          </p:nvPr>
        </p:nvSpPr>
        <p:spPr/>
        <p:txBody>
          <a:bodyPr/>
          <a:lstStyle/>
          <a:p>
            <a:r>
              <a:rPr lang="en-US" sz="2400" dirty="0"/>
              <a:t>About 300,000 infants are born with sickle cell disease each year</a:t>
            </a:r>
          </a:p>
          <a:p>
            <a:pPr lvl="1"/>
            <a:r>
              <a:rPr lang="en-US" sz="2000" dirty="0"/>
              <a:t>75% of these births occur in sub-Saharan Africa</a:t>
            </a:r>
          </a:p>
          <a:p>
            <a:pPr marL="0" indent="0">
              <a:buNone/>
            </a:pPr>
            <a:endParaRPr lang="en-US" sz="2400" dirty="0"/>
          </a:p>
          <a:p>
            <a:r>
              <a:rPr lang="en-US" sz="2400" dirty="0"/>
              <a:t>Distribution of the disease is dependent on malaria endemicity and migration</a:t>
            </a:r>
          </a:p>
          <a:p>
            <a:pPr lvl="1"/>
            <a:r>
              <a:rPr lang="en-US" sz="1800" dirty="0"/>
              <a:t>Sickle cell trait is protective against malaria</a:t>
            </a:r>
          </a:p>
          <a:p>
            <a:pPr marL="457200" lvl="1" indent="0">
              <a:buNone/>
            </a:pPr>
            <a:endParaRPr lang="en-US" dirty="0"/>
          </a:p>
          <a:p>
            <a:endParaRPr lang="en-US" dirty="0"/>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11</a:t>
            </a:fld>
            <a:endParaRPr lang="en-US" altLang="en-US"/>
          </a:p>
        </p:txBody>
      </p:sp>
      <p:pic>
        <p:nvPicPr>
          <p:cNvPr id="3074" name="Picture 2" descr="figure2">
            <a:extLst>
              <a:ext uri="{FF2B5EF4-FFF2-40B4-BE49-F238E27FC236}">
                <a16:creationId xmlns:a16="http://schemas.microsoft.com/office/drawing/2014/main" id="{6BA4EE90-4CEE-4B37-9577-C81D9B39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527" y="2237872"/>
            <a:ext cx="5723355" cy="340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77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000" dirty="0"/>
              <a:t>How is Sickle Cell Disease Managed?</a:t>
            </a:r>
          </a:p>
        </p:txBody>
      </p:sp>
      <p:sp>
        <p:nvSpPr>
          <p:cNvPr id="3" name="Content Placeholder 2">
            <a:extLst>
              <a:ext uri="{FF2B5EF4-FFF2-40B4-BE49-F238E27FC236}">
                <a16:creationId xmlns:a16="http://schemas.microsoft.com/office/drawing/2014/main" id="{279890F2-A0B4-4907-90A3-16BC47B66A3D}"/>
              </a:ext>
            </a:extLst>
          </p:cNvPr>
          <p:cNvSpPr>
            <a:spLocks noGrp="1"/>
          </p:cNvSpPr>
          <p:nvPr>
            <p:ph sz="half" idx="1"/>
          </p:nvPr>
        </p:nvSpPr>
        <p:spPr/>
        <p:txBody>
          <a:bodyPr/>
          <a:lstStyle/>
          <a:p>
            <a:r>
              <a:rPr lang="en-US" dirty="0"/>
              <a:t>Preventative Measures</a:t>
            </a:r>
          </a:p>
          <a:p>
            <a:pPr lvl="1"/>
            <a:r>
              <a:rPr lang="en-US" dirty="0"/>
              <a:t>Screening</a:t>
            </a:r>
          </a:p>
          <a:p>
            <a:pPr lvl="2"/>
            <a:r>
              <a:rPr lang="en-US" dirty="0"/>
              <a:t>Newborn screening</a:t>
            </a:r>
          </a:p>
          <a:p>
            <a:pPr lvl="2"/>
            <a:r>
              <a:rPr lang="en-US" dirty="0"/>
              <a:t>Brain, kidneys, eyes</a:t>
            </a:r>
          </a:p>
          <a:p>
            <a:pPr lvl="1"/>
            <a:r>
              <a:rPr lang="en-US" dirty="0"/>
              <a:t>Penicillin prophylaxis</a:t>
            </a:r>
          </a:p>
          <a:p>
            <a:pPr lvl="1"/>
            <a:r>
              <a:rPr lang="en-US" dirty="0"/>
              <a:t>Vaccines</a:t>
            </a:r>
          </a:p>
          <a:p>
            <a:r>
              <a:rPr lang="en-US" dirty="0"/>
              <a:t>Medications</a:t>
            </a:r>
          </a:p>
          <a:p>
            <a:r>
              <a:rPr lang="en-US" dirty="0"/>
              <a:t>Transfusions</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12</a:t>
            </a:fld>
            <a:endParaRPr lang="en-US" altLang="en-US"/>
          </a:p>
        </p:txBody>
      </p:sp>
      <p:pic>
        <p:nvPicPr>
          <p:cNvPr id="12" name="Picture 11">
            <a:extLst>
              <a:ext uri="{FF2B5EF4-FFF2-40B4-BE49-F238E27FC236}">
                <a16:creationId xmlns:a16="http://schemas.microsoft.com/office/drawing/2014/main" id="{833CCA6A-D401-40CD-B297-12474A1C0771}"/>
              </a:ext>
            </a:extLst>
          </p:cNvPr>
          <p:cNvPicPr>
            <a:picLocks noChangeAspect="1"/>
          </p:cNvPicPr>
          <p:nvPr/>
        </p:nvPicPr>
        <p:blipFill>
          <a:blip r:embed="rId3"/>
          <a:stretch>
            <a:fillRect/>
          </a:stretch>
        </p:blipFill>
        <p:spPr>
          <a:xfrm>
            <a:off x="5803900" y="2363704"/>
            <a:ext cx="5943600" cy="3349792"/>
          </a:xfrm>
          <a:prstGeom prst="rect">
            <a:avLst/>
          </a:prstGeom>
        </p:spPr>
      </p:pic>
      <p:sp>
        <p:nvSpPr>
          <p:cNvPr id="6" name="TextBox 5">
            <a:extLst>
              <a:ext uri="{FF2B5EF4-FFF2-40B4-BE49-F238E27FC236}">
                <a16:creationId xmlns:a16="http://schemas.microsoft.com/office/drawing/2014/main" id="{FE460AAE-B77C-4BED-BEA2-B8F263B2AE61}"/>
              </a:ext>
            </a:extLst>
          </p:cNvPr>
          <p:cNvSpPr txBox="1"/>
          <p:nvPr/>
        </p:nvSpPr>
        <p:spPr>
          <a:xfrm>
            <a:off x="10935997" y="5498052"/>
            <a:ext cx="811503" cy="215444"/>
          </a:xfrm>
          <a:prstGeom prst="rect">
            <a:avLst/>
          </a:prstGeom>
          <a:noFill/>
        </p:spPr>
        <p:txBody>
          <a:bodyPr wrap="square" rtlCol="0">
            <a:spAutoFit/>
          </a:bodyPr>
          <a:lstStyle/>
          <a:p>
            <a:r>
              <a:rPr lang="en-US" sz="800" dirty="0"/>
              <a:t>www.cdc.gov</a:t>
            </a:r>
          </a:p>
        </p:txBody>
      </p:sp>
    </p:spTree>
    <p:extLst>
      <p:ext uri="{BB962C8B-B14F-4D97-AF65-F5344CB8AC3E}">
        <p14:creationId xmlns:p14="http://schemas.microsoft.com/office/powerpoint/2010/main" val="424583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000" dirty="0"/>
              <a:t>How is Sickle Cell Disease Managed?</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13</a:t>
            </a:fld>
            <a:endParaRPr lang="en-US" altLang="en-US"/>
          </a:p>
        </p:txBody>
      </p:sp>
      <p:pic>
        <p:nvPicPr>
          <p:cNvPr id="9" name="Picture 8">
            <a:extLst>
              <a:ext uri="{FF2B5EF4-FFF2-40B4-BE49-F238E27FC236}">
                <a16:creationId xmlns:a16="http://schemas.microsoft.com/office/drawing/2014/main" id="{4B8CA710-F33A-4F35-A872-69F99EC95F00}"/>
              </a:ext>
            </a:extLst>
          </p:cNvPr>
          <p:cNvPicPr>
            <a:picLocks noChangeAspect="1"/>
          </p:cNvPicPr>
          <p:nvPr/>
        </p:nvPicPr>
        <p:blipFill>
          <a:blip r:embed="rId3"/>
          <a:stretch>
            <a:fillRect/>
          </a:stretch>
        </p:blipFill>
        <p:spPr>
          <a:xfrm>
            <a:off x="1844091" y="1662974"/>
            <a:ext cx="8461446" cy="4640844"/>
          </a:xfrm>
          <a:prstGeom prst="rect">
            <a:avLst/>
          </a:prstGeom>
        </p:spPr>
      </p:pic>
      <p:sp>
        <p:nvSpPr>
          <p:cNvPr id="6" name="TextBox 5">
            <a:extLst>
              <a:ext uri="{FF2B5EF4-FFF2-40B4-BE49-F238E27FC236}">
                <a16:creationId xmlns:a16="http://schemas.microsoft.com/office/drawing/2014/main" id="{FC564855-1D03-4689-9AE0-C66B34139BF8}"/>
              </a:ext>
            </a:extLst>
          </p:cNvPr>
          <p:cNvSpPr txBox="1"/>
          <p:nvPr/>
        </p:nvSpPr>
        <p:spPr>
          <a:xfrm>
            <a:off x="44243" y="6324600"/>
            <a:ext cx="4991514" cy="430887"/>
          </a:xfrm>
          <a:prstGeom prst="rect">
            <a:avLst/>
          </a:prstGeom>
          <a:noFill/>
        </p:spPr>
        <p:txBody>
          <a:bodyPr wrap="square" rtlCol="0">
            <a:spAutoFit/>
          </a:bodyPr>
          <a:lstStyle/>
          <a:p>
            <a:r>
              <a:rPr lang="en-US" sz="1100" b="0" i="0" dirty="0">
                <a:solidFill>
                  <a:srgbClr val="212121"/>
                </a:solidFill>
                <a:effectLst/>
                <a:latin typeface="BlinkMacSystemFont"/>
              </a:rPr>
              <a:t>How I approach disease-modifying therapy in children with sickle cell disease in an era of novel therapies. </a:t>
            </a:r>
            <a:r>
              <a:rPr lang="en-US" sz="1100" b="0" i="0" dirty="0" err="1">
                <a:solidFill>
                  <a:srgbClr val="212121"/>
                </a:solidFill>
                <a:effectLst/>
                <a:latin typeface="BlinkMacSystemFont"/>
              </a:rPr>
              <a:t>Pediatr</a:t>
            </a:r>
            <a:r>
              <a:rPr lang="en-US" sz="1100" b="0" i="0" dirty="0">
                <a:solidFill>
                  <a:srgbClr val="212121"/>
                </a:solidFill>
                <a:effectLst/>
                <a:latin typeface="BlinkMacSystemFont"/>
              </a:rPr>
              <a:t> Blood Cancer. 2021 Sep 22.</a:t>
            </a:r>
            <a:endParaRPr lang="en-US" sz="800" dirty="0"/>
          </a:p>
        </p:txBody>
      </p:sp>
    </p:spTree>
    <p:extLst>
      <p:ext uri="{BB962C8B-B14F-4D97-AF65-F5344CB8AC3E}">
        <p14:creationId xmlns:p14="http://schemas.microsoft.com/office/powerpoint/2010/main" val="220554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000" dirty="0"/>
              <a:t>How is Sickle Cell Disease Managed?</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14</a:t>
            </a:fld>
            <a:endParaRPr lang="en-US" altLang="en-US"/>
          </a:p>
        </p:txBody>
      </p:sp>
      <p:pic>
        <p:nvPicPr>
          <p:cNvPr id="4" name="Picture 3">
            <a:extLst>
              <a:ext uri="{FF2B5EF4-FFF2-40B4-BE49-F238E27FC236}">
                <a16:creationId xmlns:a16="http://schemas.microsoft.com/office/drawing/2014/main" id="{CCEAB56F-51FC-4720-915D-10613EC831E8}"/>
              </a:ext>
            </a:extLst>
          </p:cNvPr>
          <p:cNvPicPr>
            <a:picLocks noChangeAspect="1"/>
          </p:cNvPicPr>
          <p:nvPr/>
        </p:nvPicPr>
        <p:blipFill>
          <a:blip r:embed="rId3"/>
          <a:stretch>
            <a:fillRect/>
          </a:stretch>
        </p:blipFill>
        <p:spPr>
          <a:xfrm>
            <a:off x="2941653" y="1852574"/>
            <a:ext cx="6270075" cy="4659314"/>
          </a:xfrm>
          <a:prstGeom prst="rect">
            <a:avLst/>
          </a:prstGeom>
        </p:spPr>
      </p:pic>
      <p:sp>
        <p:nvSpPr>
          <p:cNvPr id="6" name="TextBox 5">
            <a:extLst>
              <a:ext uri="{FF2B5EF4-FFF2-40B4-BE49-F238E27FC236}">
                <a16:creationId xmlns:a16="http://schemas.microsoft.com/office/drawing/2014/main" id="{86FE7FD7-9955-4841-9261-1D458565D125}"/>
              </a:ext>
            </a:extLst>
          </p:cNvPr>
          <p:cNvSpPr txBox="1"/>
          <p:nvPr/>
        </p:nvSpPr>
        <p:spPr>
          <a:xfrm>
            <a:off x="4168001" y="6324600"/>
            <a:ext cx="4991514" cy="415498"/>
          </a:xfrm>
          <a:prstGeom prst="rect">
            <a:avLst/>
          </a:prstGeom>
          <a:noFill/>
        </p:spPr>
        <p:txBody>
          <a:bodyPr wrap="square" rtlCol="0">
            <a:spAutoFit/>
          </a:bodyPr>
          <a:lstStyle/>
          <a:p>
            <a:r>
              <a:rPr lang="en-US" sz="1000" b="0" i="0" dirty="0">
                <a:solidFill>
                  <a:srgbClr val="212121"/>
                </a:solidFill>
                <a:effectLst/>
                <a:latin typeface="BlinkMacSystemFont"/>
              </a:rPr>
              <a:t>Children’s National Medical Center.  </a:t>
            </a:r>
            <a:r>
              <a:rPr lang="en-US" sz="1000" dirty="0">
                <a:solidFill>
                  <a:srgbClr val="212121"/>
                </a:solidFill>
                <a:latin typeface="BlinkMacSystemFont"/>
              </a:rPr>
              <a:t>Hydroxyurea for Sickle Cell Disease.  February 2017.</a:t>
            </a:r>
          </a:p>
          <a:p>
            <a:r>
              <a:rPr lang="en-US" sz="1100" b="0" i="0" dirty="0">
                <a:solidFill>
                  <a:srgbClr val="212121"/>
                </a:solidFill>
                <a:effectLst/>
                <a:latin typeface="BlinkMacSystemFont"/>
              </a:rPr>
              <a:t>.</a:t>
            </a:r>
            <a:endParaRPr lang="en-US" sz="800" dirty="0"/>
          </a:p>
        </p:txBody>
      </p:sp>
    </p:spTree>
    <p:extLst>
      <p:ext uri="{BB962C8B-B14F-4D97-AF65-F5344CB8AC3E}">
        <p14:creationId xmlns:p14="http://schemas.microsoft.com/office/powerpoint/2010/main" val="4172947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000" dirty="0"/>
              <a:t>How is Sickle Cell Disease Managed?</a:t>
            </a:r>
          </a:p>
        </p:txBody>
      </p:sp>
      <p:sp>
        <p:nvSpPr>
          <p:cNvPr id="3" name="Content Placeholder 2">
            <a:extLst>
              <a:ext uri="{FF2B5EF4-FFF2-40B4-BE49-F238E27FC236}">
                <a16:creationId xmlns:a16="http://schemas.microsoft.com/office/drawing/2014/main" id="{279890F2-A0B4-4907-90A3-16BC47B66A3D}"/>
              </a:ext>
            </a:extLst>
          </p:cNvPr>
          <p:cNvSpPr>
            <a:spLocks noGrp="1"/>
          </p:cNvSpPr>
          <p:nvPr>
            <p:ph sz="half" idx="1"/>
          </p:nvPr>
        </p:nvSpPr>
        <p:spPr>
          <a:xfrm>
            <a:off x="1079500" y="1981200"/>
            <a:ext cx="10883900" cy="4114800"/>
          </a:xfrm>
        </p:spPr>
        <p:txBody>
          <a:bodyPr/>
          <a:lstStyle/>
          <a:p>
            <a:r>
              <a:rPr lang="en-US" dirty="0"/>
              <a:t>Preventative Measures</a:t>
            </a:r>
          </a:p>
          <a:p>
            <a:r>
              <a:rPr lang="en-US" dirty="0"/>
              <a:t>Medications</a:t>
            </a:r>
          </a:p>
          <a:p>
            <a:r>
              <a:rPr lang="en-US" dirty="0"/>
              <a:t>Transfusions</a:t>
            </a:r>
          </a:p>
          <a:p>
            <a:pPr lvl="1"/>
            <a:r>
              <a:rPr lang="en-US" sz="2400" dirty="0"/>
              <a:t>Remain an important treatment for acute and chronic complications</a:t>
            </a:r>
          </a:p>
          <a:p>
            <a:pPr lvl="1"/>
            <a:r>
              <a:rPr lang="en-US" sz="2400" dirty="0"/>
              <a:t>About 90% of adults with sickle cell disease have received a transfusion</a:t>
            </a:r>
          </a:p>
          <a:p>
            <a:pPr lvl="1"/>
            <a:r>
              <a:rPr lang="en-US" sz="2400" dirty="0"/>
              <a:t>Dilute the amount of </a:t>
            </a:r>
            <a:r>
              <a:rPr lang="en-US" sz="2400" dirty="0" err="1"/>
              <a:t>HbS</a:t>
            </a:r>
            <a:r>
              <a:rPr lang="en-US" sz="2400" dirty="0"/>
              <a:t>, reduce the production of new </a:t>
            </a:r>
            <a:r>
              <a:rPr lang="en-US" sz="2400" dirty="0" err="1"/>
              <a:t>HbS</a:t>
            </a:r>
            <a:r>
              <a:rPr lang="en-US" sz="2400" dirty="0"/>
              <a:t>, increase oxygen saturation and delivery</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15</a:t>
            </a:fld>
            <a:endParaRPr lang="en-US" altLang="en-US" dirty="0"/>
          </a:p>
        </p:txBody>
      </p:sp>
    </p:spTree>
    <p:extLst>
      <p:ext uri="{BB962C8B-B14F-4D97-AF65-F5344CB8AC3E}">
        <p14:creationId xmlns:p14="http://schemas.microsoft.com/office/powerpoint/2010/main" val="184118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000" dirty="0"/>
              <a:t>How is Sickle Cell Disease Managed?</a:t>
            </a:r>
          </a:p>
        </p:txBody>
      </p:sp>
      <p:sp>
        <p:nvSpPr>
          <p:cNvPr id="3" name="Content Placeholder 2">
            <a:extLst>
              <a:ext uri="{FF2B5EF4-FFF2-40B4-BE49-F238E27FC236}">
                <a16:creationId xmlns:a16="http://schemas.microsoft.com/office/drawing/2014/main" id="{279890F2-A0B4-4907-90A3-16BC47B66A3D}"/>
              </a:ext>
            </a:extLst>
          </p:cNvPr>
          <p:cNvSpPr>
            <a:spLocks noGrp="1"/>
          </p:cNvSpPr>
          <p:nvPr>
            <p:ph sz="half" idx="1"/>
          </p:nvPr>
        </p:nvSpPr>
        <p:spPr/>
        <p:txBody>
          <a:bodyPr/>
          <a:lstStyle/>
          <a:p>
            <a:r>
              <a:rPr lang="en-US" dirty="0"/>
              <a:t>Preventative Measures</a:t>
            </a:r>
          </a:p>
          <a:p>
            <a:r>
              <a:rPr lang="en-US" dirty="0"/>
              <a:t>Medications</a:t>
            </a:r>
          </a:p>
          <a:p>
            <a:r>
              <a:rPr lang="en-US" dirty="0"/>
              <a:t>Transfusions</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16</a:t>
            </a:fld>
            <a:endParaRPr lang="en-US" altLang="en-US"/>
          </a:p>
        </p:txBody>
      </p:sp>
      <p:pic>
        <p:nvPicPr>
          <p:cNvPr id="7" name="Picture 6">
            <a:extLst>
              <a:ext uri="{FF2B5EF4-FFF2-40B4-BE49-F238E27FC236}">
                <a16:creationId xmlns:a16="http://schemas.microsoft.com/office/drawing/2014/main" id="{60F7B677-146B-4A01-8863-434B2EAA64D8}"/>
              </a:ext>
            </a:extLst>
          </p:cNvPr>
          <p:cNvPicPr>
            <a:picLocks noChangeAspect="1"/>
          </p:cNvPicPr>
          <p:nvPr/>
        </p:nvPicPr>
        <p:blipFill>
          <a:blip r:embed="rId3"/>
          <a:stretch>
            <a:fillRect/>
          </a:stretch>
        </p:blipFill>
        <p:spPr>
          <a:xfrm>
            <a:off x="5792013" y="2174197"/>
            <a:ext cx="6399987" cy="3728806"/>
          </a:xfrm>
          <a:prstGeom prst="rect">
            <a:avLst/>
          </a:prstGeom>
        </p:spPr>
      </p:pic>
      <p:sp>
        <p:nvSpPr>
          <p:cNvPr id="6" name="TextBox 5">
            <a:extLst>
              <a:ext uri="{FF2B5EF4-FFF2-40B4-BE49-F238E27FC236}">
                <a16:creationId xmlns:a16="http://schemas.microsoft.com/office/drawing/2014/main" id="{6D0AB252-EBE5-4411-9894-C2F10E6828E5}"/>
              </a:ext>
            </a:extLst>
          </p:cNvPr>
          <p:cNvSpPr txBox="1"/>
          <p:nvPr/>
        </p:nvSpPr>
        <p:spPr>
          <a:xfrm>
            <a:off x="7440701" y="5834461"/>
            <a:ext cx="5016500" cy="415498"/>
          </a:xfrm>
          <a:prstGeom prst="rect">
            <a:avLst/>
          </a:prstGeom>
          <a:noFill/>
        </p:spPr>
        <p:txBody>
          <a:bodyPr wrap="square" rtlCol="0">
            <a:spAutoFit/>
          </a:bodyPr>
          <a:lstStyle/>
          <a:p>
            <a:r>
              <a:rPr lang="en-US" sz="1000" b="0" i="0" dirty="0">
                <a:solidFill>
                  <a:srgbClr val="212121"/>
                </a:solidFill>
                <a:effectLst/>
                <a:latin typeface="BlinkMacSystemFont"/>
              </a:rPr>
              <a:t>Improved survival of children and adolescents with sickle cell disease. Blood. 2010 Apr 29</a:t>
            </a:r>
            <a:r>
              <a:rPr lang="en-US" sz="1000" dirty="0">
                <a:solidFill>
                  <a:srgbClr val="212121"/>
                </a:solidFill>
                <a:latin typeface="BlinkMacSystemFont"/>
              </a:rPr>
              <a:t>.</a:t>
            </a:r>
          </a:p>
          <a:p>
            <a:r>
              <a:rPr lang="en-US" sz="1100" b="0" i="0" dirty="0">
                <a:solidFill>
                  <a:srgbClr val="212121"/>
                </a:solidFill>
                <a:effectLst/>
                <a:latin typeface="BlinkMacSystemFont"/>
              </a:rPr>
              <a:t>.</a:t>
            </a:r>
            <a:endParaRPr lang="en-US" sz="800" dirty="0"/>
          </a:p>
        </p:txBody>
      </p:sp>
    </p:spTree>
    <p:extLst>
      <p:ext uri="{BB962C8B-B14F-4D97-AF65-F5344CB8AC3E}">
        <p14:creationId xmlns:p14="http://schemas.microsoft.com/office/powerpoint/2010/main" val="481636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a:xfrm>
            <a:off x="1079500" y="295275"/>
            <a:ext cx="10363200" cy="1143000"/>
          </a:xfrm>
        </p:spPr>
        <p:txBody>
          <a:bodyPr/>
          <a:lstStyle/>
          <a:p>
            <a:r>
              <a:rPr lang="en-US" sz="4000" dirty="0"/>
              <a:t>Are There Curative Options for Sickle Cell Disease?</a:t>
            </a:r>
          </a:p>
        </p:txBody>
      </p:sp>
      <p:sp>
        <p:nvSpPr>
          <p:cNvPr id="3" name="Content Placeholder 2">
            <a:extLst>
              <a:ext uri="{FF2B5EF4-FFF2-40B4-BE49-F238E27FC236}">
                <a16:creationId xmlns:a16="http://schemas.microsoft.com/office/drawing/2014/main" id="{279890F2-A0B4-4907-90A3-16BC47B66A3D}"/>
              </a:ext>
            </a:extLst>
          </p:cNvPr>
          <p:cNvSpPr>
            <a:spLocks noGrp="1"/>
          </p:cNvSpPr>
          <p:nvPr>
            <p:ph sz="half" idx="1"/>
          </p:nvPr>
        </p:nvSpPr>
        <p:spPr/>
        <p:txBody>
          <a:bodyPr/>
          <a:lstStyle/>
          <a:p>
            <a:r>
              <a:rPr lang="en-US" sz="2400" dirty="0"/>
              <a:t>Hematopoietic Stem Cell Transplant</a:t>
            </a:r>
          </a:p>
          <a:p>
            <a:pPr lvl="1"/>
            <a:r>
              <a:rPr lang="en-US" sz="2000" dirty="0"/>
              <a:t>Overall survival rate and disease-free survival rate are above 90%</a:t>
            </a:r>
          </a:p>
          <a:p>
            <a:pPr lvl="1"/>
            <a:r>
              <a:rPr lang="en-US" sz="2000" dirty="0"/>
              <a:t>Less than 20% of patients have a matched donor</a:t>
            </a:r>
          </a:p>
          <a:p>
            <a:pPr lvl="1"/>
            <a:r>
              <a:rPr lang="en-US" sz="2000" dirty="0"/>
              <a:t>Given risks associated with transplant, usually reserved for patients with significant complications from disease</a:t>
            </a:r>
          </a:p>
          <a:p>
            <a:pPr lvl="2"/>
            <a:r>
              <a:rPr lang="en-US" sz="2000" dirty="0"/>
              <a:t>Risks: graft versus host disease (GVHD), infection, graft rejection</a:t>
            </a:r>
          </a:p>
          <a:p>
            <a:pPr lvl="1"/>
            <a:endParaRPr lang="en-US" dirty="0"/>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17</a:t>
            </a:fld>
            <a:endParaRPr lang="en-US" altLang="en-US"/>
          </a:p>
        </p:txBody>
      </p:sp>
      <p:pic>
        <p:nvPicPr>
          <p:cNvPr id="1026" name="Picture 2" descr="Bone Marrow Transplant/Stem Cell Transplant - Invaluable Benefits |  Safemedtrip in India">
            <a:extLst>
              <a:ext uri="{FF2B5EF4-FFF2-40B4-BE49-F238E27FC236}">
                <a16:creationId xmlns:a16="http://schemas.microsoft.com/office/drawing/2014/main" id="{DD4A9B41-F7D0-46A3-AFF4-5FFD913C9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225" y="1924050"/>
            <a:ext cx="4562475" cy="417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9B5FDED-82C6-4C1E-AB22-127F72D5D9A6}"/>
              </a:ext>
            </a:extLst>
          </p:cNvPr>
          <p:cNvSpPr txBox="1"/>
          <p:nvPr/>
        </p:nvSpPr>
        <p:spPr>
          <a:xfrm>
            <a:off x="6653212" y="6061502"/>
            <a:ext cx="5016500" cy="538609"/>
          </a:xfrm>
          <a:prstGeom prst="rect">
            <a:avLst/>
          </a:prstGeom>
          <a:noFill/>
        </p:spPr>
        <p:txBody>
          <a:bodyPr wrap="square" rtlCol="0">
            <a:spAutoFit/>
          </a:bodyPr>
          <a:lstStyle/>
          <a:p>
            <a:r>
              <a:rPr lang="en-US" sz="800" dirty="0"/>
              <a:t>https://safemedtrip.com/medical-services/organ-transplant-in-india/bone-marrow-transplant-in-india.html</a:t>
            </a:r>
          </a:p>
          <a:p>
            <a:endParaRPr lang="en-US" sz="1000" dirty="0">
              <a:solidFill>
                <a:srgbClr val="212121"/>
              </a:solidFill>
              <a:latin typeface="BlinkMacSystemFont"/>
            </a:endParaRPr>
          </a:p>
          <a:p>
            <a:r>
              <a:rPr lang="en-US" sz="1100" b="0" i="0" dirty="0">
                <a:solidFill>
                  <a:srgbClr val="212121"/>
                </a:solidFill>
                <a:effectLst/>
                <a:latin typeface="BlinkMacSystemFont"/>
              </a:rPr>
              <a:t>.</a:t>
            </a:r>
            <a:endParaRPr lang="en-US" sz="800" dirty="0"/>
          </a:p>
        </p:txBody>
      </p:sp>
    </p:spTree>
    <p:extLst>
      <p:ext uri="{BB962C8B-B14F-4D97-AF65-F5344CB8AC3E}">
        <p14:creationId xmlns:p14="http://schemas.microsoft.com/office/powerpoint/2010/main" val="28163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a:xfrm>
            <a:off x="1079500" y="308637"/>
            <a:ext cx="10363200" cy="1143000"/>
          </a:xfrm>
        </p:spPr>
        <p:txBody>
          <a:bodyPr/>
          <a:lstStyle/>
          <a:p>
            <a:r>
              <a:rPr lang="en-US" sz="4000" dirty="0"/>
              <a:t>Are There Curative Options for Sickle Cell Disease?</a:t>
            </a:r>
          </a:p>
        </p:txBody>
      </p:sp>
      <p:sp>
        <p:nvSpPr>
          <p:cNvPr id="3" name="Content Placeholder 2">
            <a:extLst>
              <a:ext uri="{FF2B5EF4-FFF2-40B4-BE49-F238E27FC236}">
                <a16:creationId xmlns:a16="http://schemas.microsoft.com/office/drawing/2014/main" id="{279890F2-A0B4-4907-90A3-16BC47B66A3D}"/>
              </a:ext>
            </a:extLst>
          </p:cNvPr>
          <p:cNvSpPr>
            <a:spLocks noGrp="1"/>
          </p:cNvSpPr>
          <p:nvPr>
            <p:ph sz="half" idx="1"/>
          </p:nvPr>
        </p:nvSpPr>
        <p:spPr>
          <a:xfrm>
            <a:off x="1079500" y="1640006"/>
            <a:ext cx="5080000" cy="4114800"/>
          </a:xfrm>
        </p:spPr>
        <p:txBody>
          <a:bodyPr/>
          <a:lstStyle/>
          <a:p>
            <a:r>
              <a:rPr lang="en-US" dirty="0"/>
              <a:t>Gene Therapy</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18</a:t>
            </a:fld>
            <a:endParaRPr lang="en-US" altLang="en-US"/>
          </a:p>
        </p:txBody>
      </p:sp>
      <p:pic>
        <p:nvPicPr>
          <p:cNvPr id="6" name="Picture 2" descr="This graphic depicts the two major types of gene therapy.  The illustration on the left shows ex vivo gene therapy, where the cells are modified outside the body and then are delivered back to the patient.  The illustration on the right shows in vivo gene therapy, where the genetic modification of the cell takes place inside the body.">
            <a:extLst>
              <a:ext uri="{FF2B5EF4-FFF2-40B4-BE49-F238E27FC236}">
                <a16:creationId xmlns:a16="http://schemas.microsoft.com/office/drawing/2014/main" id="{EDC28A4D-8C08-4411-BBB4-00577F97C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639" y="2231932"/>
            <a:ext cx="8046475" cy="3996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3229A37F-2C55-43DF-A368-4E2828AA6A6E}"/>
              </a:ext>
            </a:extLst>
          </p:cNvPr>
          <p:cNvSpPr txBox="1"/>
          <p:nvPr/>
        </p:nvSpPr>
        <p:spPr>
          <a:xfrm>
            <a:off x="9436044" y="6020599"/>
            <a:ext cx="895070" cy="415498"/>
          </a:xfrm>
          <a:prstGeom prst="rect">
            <a:avLst/>
          </a:prstGeom>
          <a:noFill/>
        </p:spPr>
        <p:txBody>
          <a:bodyPr wrap="square" rtlCol="0">
            <a:spAutoFit/>
          </a:bodyPr>
          <a:lstStyle/>
          <a:p>
            <a:r>
              <a:rPr lang="en-US" sz="1000" dirty="0">
                <a:solidFill>
                  <a:srgbClr val="212121"/>
                </a:solidFill>
                <a:latin typeface="BlinkMacSystemFont"/>
              </a:rPr>
              <a:t>www.fda.gov</a:t>
            </a:r>
          </a:p>
          <a:p>
            <a:r>
              <a:rPr lang="en-US" sz="1100" b="0" i="0" dirty="0">
                <a:solidFill>
                  <a:srgbClr val="212121"/>
                </a:solidFill>
                <a:effectLst/>
                <a:latin typeface="BlinkMacSystemFont"/>
              </a:rPr>
              <a:t>.</a:t>
            </a:r>
            <a:endParaRPr lang="en-US" sz="800" dirty="0"/>
          </a:p>
        </p:txBody>
      </p:sp>
    </p:spTree>
    <p:extLst>
      <p:ext uri="{BB962C8B-B14F-4D97-AF65-F5344CB8AC3E}">
        <p14:creationId xmlns:p14="http://schemas.microsoft.com/office/powerpoint/2010/main" val="1162668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0ED4AA-7A63-4449-9E36-E1C43E693FF0}"/>
              </a:ext>
            </a:extLst>
          </p:cNvPr>
          <p:cNvSpPr>
            <a:spLocks noGrp="1"/>
          </p:cNvSpPr>
          <p:nvPr>
            <p:ph type="title"/>
          </p:nvPr>
        </p:nvSpPr>
        <p:spPr/>
        <p:txBody>
          <a:bodyPr/>
          <a:lstStyle/>
          <a:p>
            <a:r>
              <a:rPr lang="en-US" sz="4800" dirty="0"/>
              <a:t>Crisis Management</a:t>
            </a:r>
          </a:p>
        </p:txBody>
      </p:sp>
      <p:sp>
        <p:nvSpPr>
          <p:cNvPr id="8" name="Content Placeholder 7">
            <a:extLst>
              <a:ext uri="{FF2B5EF4-FFF2-40B4-BE49-F238E27FC236}">
                <a16:creationId xmlns:a16="http://schemas.microsoft.com/office/drawing/2014/main" id="{6506BE76-6411-4E3D-99DA-8AD1EF0A806B}"/>
              </a:ext>
            </a:extLst>
          </p:cNvPr>
          <p:cNvSpPr>
            <a:spLocks noGrp="1"/>
          </p:cNvSpPr>
          <p:nvPr>
            <p:ph idx="1"/>
          </p:nvPr>
        </p:nvSpPr>
        <p:spPr>
          <a:xfrm>
            <a:off x="1079500" y="1967345"/>
            <a:ext cx="10363200" cy="4114800"/>
          </a:xfrm>
        </p:spPr>
        <p:txBody>
          <a:bodyPr/>
          <a:lstStyle/>
          <a:p>
            <a:r>
              <a:rPr lang="en-US" dirty="0"/>
              <a:t>Fever</a:t>
            </a:r>
          </a:p>
          <a:p>
            <a:r>
              <a:rPr lang="en-US" dirty="0"/>
              <a:t>Pain</a:t>
            </a:r>
          </a:p>
          <a:p>
            <a:r>
              <a:rPr lang="en-US" dirty="0"/>
              <a:t>Acute Chest Syndrome</a:t>
            </a:r>
          </a:p>
          <a:p>
            <a:r>
              <a:rPr lang="en-US" dirty="0"/>
              <a:t>Stroke </a:t>
            </a:r>
          </a:p>
          <a:p>
            <a:r>
              <a:rPr lang="en-US" dirty="0"/>
              <a:t>Priapism</a:t>
            </a:r>
          </a:p>
          <a:p>
            <a:endParaRPr lang="en-US" dirty="0"/>
          </a:p>
        </p:txBody>
      </p:sp>
      <p:sp>
        <p:nvSpPr>
          <p:cNvPr id="6" name="Slide Number Placeholder 5">
            <a:extLst>
              <a:ext uri="{FF2B5EF4-FFF2-40B4-BE49-F238E27FC236}">
                <a16:creationId xmlns:a16="http://schemas.microsoft.com/office/drawing/2014/main" id="{B531B86E-1C7A-4512-8FF9-1098B425CC0D}"/>
              </a:ext>
            </a:extLst>
          </p:cNvPr>
          <p:cNvSpPr>
            <a:spLocks noGrp="1"/>
          </p:cNvSpPr>
          <p:nvPr>
            <p:ph type="sldNum" sz="quarter" idx="12"/>
          </p:nvPr>
        </p:nvSpPr>
        <p:spPr/>
        <p:txBody>
          <a:bodyPr/>
          <a:lstStyle/>
          <a:p>
            <a:fld id="{79D068C9-9687-455C-8EF6-95B1B6AEE222}" type="slidenum">
              <a:rPr lang="en-US" altLang="en-US" smtClean="0"/>
              <a:pPr/>
              <a:t>19</a:t>
            </a:fld>
            <a:endParaRPr lang="en-US" altLang="en-US"/>
          </a:p>
        </p:txBody>
      </p:sp>
    </p:spTree>
    <p:extLst>
      <p:ext uri="{BB962C8B-B14F-4D97-AF65-F5344CB8AC3E}">
        <p14:creationId xmlns:p14="http://schemas.microsoft.com/office/powerpoint/2010/main" val="231680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8C41-0287-1D9F-04A3-6C0193E551DF}"/>
              </a:ext>
            </a:extLst>
          </p:cNvPr>
          <p:cNvSpPr>
            <a:spLocks noGrp="1"/>
          </p:cNvSpPr>
          <p:nvPr>
            <p:ph type="title"/>
          </p:nvPr>
        </p:nvSpPr>
        <p:spPr/>
        <p:txBody>
          <a:bodyPr/>
          <a:lstStyle/>
          <a:p>
            <a:r>
              <a:rPr lang="en-US" sz="4800" dirty="0"/>
              <a:t>Disclosures</a:t>
            </a:r>
          </a:p>
        </p:txBody>
      </p:sp>
      <p:sp>
        <p:nvSpPr>
          <p:cNvPr id="3" name="Content Placeholder 2">
            <a:extLst>
              <a:ext uri="{FF2B5EF4-FFF2-40B4-BE49-F238E27FC236}">
                <a16:creationId xmlns:a16="http://schemas.microsoft.com/office/drawing/2014/main" id="{7CC028BC-9282-A620-3382-905B9CE1D740}"/>
              </a:ext>
            </a:extLst>
          </p:cNvPr>
          <p:cNvSpPr>
            <a:spLocks noGrp="1"/>
          </p:cNvSpPr>
          <p:nvPr>
            <p:ph idx="1"/>
          </p:nvPr>
        </p:nvSpPr>
        <p:spPr/>
        <p:txBody>
          <a:bodyPr/>
          <a:lstStyle/>
          <a:p>
            <a:r>
              <a:rPr lang="en-US" dirty="0"/>
              <a:t>I have no relevant financial or nonfinancial relationships to disclose</a:t>
            </a:r>
          </a:p>
        </p:txBody>
      </p:sp>
      <p:sp>
        <p:nvSpPr>
          <p:cNvPr id="5" name="Slide Number Placeholder 4">
            <a:extLst>
              <a:ext uri="{FF2B5EF4-FFF2-40B4-BE49-F238E27FC236}">
                <a16:creationId xmlns:a16="http://schemas.microsoft.com/office/drawing/2014/main" id="{2500193D-DBC3-1F1D-BCED-B75419A48170}"/>
              </a:ext>
            </a:extLst>
          </p:cNvPr>
          <p:cNvSpPr>
            <a:spLocks noGrp="1"/>
          </p:cNvSpPr>
          <p:nvPr>
            <p:ph type="sldNum" sz="quarter" idx="12"/>
          </p:nvPr>
        </p:nvSpPr>
        <p:spPr/>
        <p:txBody>
          <a:bodyPr/>
          <a:lstStyle/>
          <a:p>
            <a:fld id="{01D4AD2F-F518-4A46-9771-E4F534922DBB}" type="slidenum">
              <a:rPr lang="en-US" altLang="en-US" smtClean="0"/>
              <a:pPr/>
              <a:t>2</a:t>
            </a:fld>
            <a:endParaRPr lang="en-US" altLang="en-US"/>
          </a:p>
        </p:txBody>
      </p:sp>
    </p:spTree>
    <p:extLst>
      <p:ext uri="{BB962C8B-B14F-4D97-AF65-F5344CB8AC3E}">
        <p14:creationId xmlns:p14="http://schemas.microsoft.com/office/powerpoint/2010/main" val="4248035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E16A-9E86-B48C-D29B-1E2B452B5841}"/>
              </a:ext>
            </a:extLst>
          </p:cNvPr>
          <p:cNvSpPr>
            <a:spLocks noGrp="1"/>
          </p:cNvSpPr>
          <p:nvPr>
            <p:ph type="title"/>
          </p:nvPr>
        </p:nvSpPr>
        <p:spPr/>
        <p:txBody>
          <a:bodyPr/>
          <a:lstStyle/>
          <a:p>
            <a:r>
              <a:rPr lang="en-US" sz="4800" dirty="0"/>
              <a:t>Fever</a:t>
            </a:r>
          </a:p>
        </p:txBody>
      </p:sp>
      <p:sp>
        <p:nvSpPr>
          <p:cNvPr id="3" name="Content Placeholder 2">
            <a:extLst>
              <a:ext uri="{FF2B5EF4-FFF2-40B4-BE49-F238E27FC236}">
                <a16:creationId xmlns:a16="http://schemas.microsoft.com/office/drawing/2014/main" id="{FAE6AADE-5A86-2FDB-7C2F-E98D59E05CF3}"/>
              </a:ext>
            </a:extLst>
          </p:cNvPr>
          <p:cNvSpPr>
            <a:spLocks noGrp="1"/>
          </p:cNvSpPr>
          <p:nvPr>
            <p:ph idx="1"/>
          </p:nvPr>
        </p:nvSpPr>
        <p:spPr/>
        <p:txBody>
          <a:bodyPr/>
          <a:lstStyle/>
          <a:p>
            <a:r>
              <a:rPr lang="en-US" sz="2800" dirty="0"/>
              <a:t>Due to functional asplenia, patients with sickle cell disease are at an increased risk of serious bacterial infections</a:t>
            </a:r>
          </a:p>
          <a:p>
            <a:r>
              <a:rPr lang="en-US" sz="2800" dirty="0"/>
              <a:t>All patients with sickle cell disease should be referred to an emergency room for temperatures </a:t>
            </a:r>
            <a:r>
              <a:rPr lang="en-US" sz="2800" dirty="0">
                <a:ea typeface="ＭＳ Ｐゴシック" charset="0"/>
              </a:rPr>
              <a:t>&gt;38.5C (101.5F)</a:t>
            </a:r>
          </a:p>
          <a:p>
            <a:r>
              <a:rPr lang="en-US" sz="2800" dirty="0"/>
              <a:t>Evaluation and management in the emergency room includes:</a:t>
            </a:r>
          </a:p>
          <a:p>
            <a:pPr lvl="1"/>
            <a:r>
              <a:rPr lang="en-US" dirty="0"/>
              <a:t>Labs</a:t>
            </a:r>
          </a:p>
          <a:p>
            <a:pPr lvl="1"/>
            <a:r>
              <a:rPr lang="en-US" dirty="0"/>
              <a:t>Blood culture</a:t>
            </a:r>
          </a:p>
          <a:p>
            <a:pPr lvl="1"/>
            <a:r>
              <a:rPr lang="en-US" dirty="0"/>
              <a:t>Initiation of antibiotics</a:t>
            </a:r>
          </a:p>
        </p:txBody>
      </p:sp>
      <p:sp>
        <p:nvSpPr>
          <p:cNvPr id="5" name="Slide Number Placeholder 4">
            <a:extLst>
              <a:ext uri="{FF2B5EF4-FFF2-40B4-BE49-F238E27FC236}">
                <a16:creationId xmlns:a16="http://schemas.microsoft.com/office/drawing/2014/main" id="{9781BB85-CA5A-006D-9C94-DCDA1ECD319E}"/>
              </a:ext>
            </a:extLst>
          </p:cNvPr>
          <p:cNvSpPr>
            <a:spLocks noGrp="1"/>
          </p:cNvSpPr>
          <p:nvPr>
            <p:ph type="sldNum" sz="quarter" idx="12"/>
          </p:nvPr>
        </p:nvSpPr>
        <p:spPr/>
        <p:txBody>
          <a:bodyPr/>
          <a:lstStyle/>
          <a:p>
            <a:fld id="{01D4AD2F-F518-4A46-9771-E4F534922DBB}" type="slidenum">
              <a:rPr lang="en-US" altLang="en-US" smtClean="0"/>
              <a:pPr/>
              <a:t>20</a:t>
            </a:fld>
            <a:endParaRPr lang="en-US" altLang="en-US"/>
          </a:p>
        </p:txBody>
      </p:sp>
    </p:spTree>
    <p:extLst>
      <p:ext uri="{BB962C8B-B14F-4D97-AF65-F5344CB8AC3E}">
        <p14:creationId xmlns:p14="http://schemas.microsoft.com/office/powerpoint/2010/main" val="35801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0197-3D5F-4CCB-C7E2-B6797DE2A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00F41C-AA8D-FD44-3017-5BF5D9DAF00D}"/>
              </a:ext>
            </a:extLst>
          </p:cNvPr>
          <p:cNvSpPr>
            <a:spLocks noGrp="1"/>
          </p:cNvSpPr>
          <p:nvPr>
            <p:ph type="title"/>
          </p:nvPr>
        </p:nvSpPr>
        <p:spPr/>
        <p:txBody>
          <a:bodyPr/>
          <a:lstStyle/>
          <a:p>
            <a:r>
              <a:rPr lang="en-US" sz="4800" dirty="0"/>
              <a:t>Pain</a:t>
            </a:r>
          </a:p>
        </p:txBody>
      </p:sp>
      <p:sp>
        <p:nvSpPr>
          <p:cNvPr id="3" name="Content Placeholder 2">
            <a:extLst>
              <a:ext uri="{FF2B5EF4-FFF2-40B4-BE49-F238E27FC236}">
                <a16:creationId xmlns:a16="http://schemas.microsoft.com/office/drawing/2014/main" id="{29C51738-3440-29C6-EB4A-A75A3894E964}"/>
              </a:ext>
            </a:extLst>
          </p:cNvPr>
          <p:cNvSpPr>
            <a:spLocks noGrp="1"/>
          </p:cNvSpPr>
          <p:nvPr>
            <p:ph idx="1"/>
          </p:nvPr>
        </p:nvSpPr>
        <p:spPr>
          <a:xfrm>
            <a:off x="1079500" y="1713571"/>
            <a:ext cx="10363200" cy="4114800"/>
          </a:xfrm>
        </p:spPr>
        <p:txBody>
          <a:bodyPr/>
          <a:lstStyle/>
          <a:p>
            <a:r>
              <a:rPr lang="en-US" sz="2000" dirty="0"/>
              <a:t>Vaso-occlusive pain crises are caused by sickled cells blocking blood flow in the vessels</a:t>
            </a:r>
          </a:p>
          <a:p>
            <a:r>
              <a:rPr lang="en-US" sz="2000" dirty="0"/>
              <a:t>Pain can occur in the extremities, back, chest, abdomen</a:t>
            </a:r>
          </a:p>
          <a:p>
            <a:pPr lvl="1"/>
            <a:r>
              <a:rPr lang="en-US" sz="2000" dirty="0"/>
              <a:t>Throbbing, aching, sharp/stabbing</a:t>
            </a:r>
          </a:p>
          <a:p>
            <a:r>
              <a:rPr lang="en-US" sz="2000" dirty="0"/>
              <a:t>Triggers</a:t>
            </a:r>
          </a:p>
          <a:p>
            <a:pPr lvl="1"/>
            <a:r>
              <a:rPr lang="en-US" sz="2000" dirty="0"/>
              <a:t>Dehydration, overexertion</a:t>
            </a:r>
          </a:p>
          <a:p>
            <a:pPr lvl="1"/>
            <a:r>
              <a:rPr lang="en-US" sz="2000" dirty="0"/>
              <a:t>Infection</a:t>
            </a:r>
          </a:p>
          <a:p>
            <a:pPr lvl="1"/>
            <a:r>
              <a:rPr lang="en-US" sz="2000" dirty="0"/>
              <a:t>Weather</a:t>
            </a:r>
          </a:p>
          <a:p>
            <a:pPr lvl="1"/>
            <a:r>
              <a:rPr lang="en-US" sz="2000" dirty="0"/>
              <a:t>Emotional stress</a:t>
            </a:r>
          </a:p>
          <a:p>
            <a:r>
              <a:rPr lang="en-US" sz="2000" dirty="0"/>
              <a:t>Prevention</a:t>
            </a:r>
          </a:p>
          <a:p>
            <a:pPr lvl="1"/>
            <a:r>
              <a:rPr lang="en-US" sz="2000" dirty="0"/>
              <a:t>Good hydration</a:t>
            </a:r>
          </a:p>
          <a:p>
            <a:pPr lvl="1"/>
            <a:r>
              <a:rPr lang="en-US" sz="2000" dirty="0"/>
              <a:t>Avoidance of extreme cold or hot temperatures</a:t>
            </a:r>
          </a:p>
          <a:p>
            <a:pPr lvl="1"/>
            <a:r>
              <a:rPr lang="en-US" sz="2000" dirty="0"/>
              <a:t>Breaks during physical activity</a:t>
            </a:r>
          </a:p>
          <a:p>
            <a:pPr marL="457200" lvl="1" indent="0">
              <a:buNone/>
            </a:pPr>
            <a:endParaRPr lang="en-US" dirty="0"/>
          </a:p>
        </p:txBody>
      </p:sp>
      <p:sp>
        <p:nvSpPr>
          <p:cNvPr id="5" name="Slide Number Placeholder 4">
            <a:extLst>
              <a:ext uri="{FF2B5EF4-FFF2-40B4-BE49-F238E27FC236}">
                <a16:creationId xmlns:a16="http://schemas.microsoft.com/office/drawing/2014/main" id="{CA6698C1-F5F8-12A4-9C40-C40BEF3A7AA5}"/>
              </a:ext>
            </a:extLst>
          </p:cNvPr>
          <p:cNvSpPr>
            <a:spLocks noGrp="1"/>
          </p:cNvSpPr>
          <p:nvPr>
            <p:ph type="sldNum" sz="quarter" idx="12"/>
          </p:nvPr>
        </p:nvSpPr>
        <p:spPr/>
        <p:txBody>
          <a:bodyPr/>
          <a:lstStyle/>
          <a:p>
            <a:fld id="{01D4AD2F-F518-4A46-9771-E4F534922DBB}" type="slidenum">
              <a:rPr lang="en-US" altLang="en-US" smtClean="0"/>
              <a:pPr/>
              <a:t>21</a:t>
            </a:fld>
            <a:endParaRPr lang="en-US" altLang="en-US"/>
          </a:p>
        </p:txBody>
      </p:sp>
    </p:spTree>
    <p:extLst>
      <p:ext uri="{BB962C8B-B14F-4D97-AF65-F5344CB8AC3E}">
        <p14:creationId xmlns:p14="http://schemas.microsoft.com/office/powerpoint/2010/main" val="2056335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DB1F8-3F78-35C4-4A86-98B69746DE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6C9B1-2B9F-439A-CE98-B46F2AF07966}"/>
              </a:ext>
            </a:extLst>
          </p:cNvPr>
          <p:cNvSpPr>
            <a:spLocks noGrp="1"/>
          </p:cNvSpPr>
          <p:nvPr>
            <p:ph type="title"/>
          </p:nvPr>
        </p:nvSpPr>
        <p:spPr/>
        <p:txBody>
          <a:bodyPr/>
          <a:lstStyle/>
          <a:p>
            <a:r>
              <a:rPr lang="en-US" sz="4800" dirty="0"/>
              <a:t>Pain</a:t>
            </a:r>
          </a:p>
        </p:txBody>
      </p:sp>
      <p:sp>
        <p:nvSpPr>
          <p:cNvPr id="3" name="Content Placeholder 2">
            <a:extLst>
              <a:ext uri="{FF2B5EF4-FFF2-40B4-BE49-F238E27FC236}">
                <a16:creationId xmlns:a16="http://schemas.microsoft.com/office/drawing/2014/main" id="{C35860CB-C666-A474-C90B-C082497976FF}"/>
              </a:ext>
            </a:extLst>
          </p:cNvPr>
          <p:cNvSpPr>
            <a:spLocks noGrp="1"/>
          </p:cNvSpPr>
          <p:nvPr>
            <p:ph idx="1"/>
          </p:nvPr>
        </p:nvSpPr>
        <p:spPr>
          <a:xfrm>
            <a:off x="1079500" y="1713571"/>
            <a:ext cx="10363200" cy="4114800"/>
          </a:xfrm>
        </p:spPr>
        <p:txBody>
          <a:bodyPr/>
          <a:lstStyle/>
          <a:p>
            <a:pPr>
              <a:lnSpc>
                <a:spcPct val="90000"/>
              </a:lnSpc>
            </a:pPr>
            <a:r>
              <a:rPr lang="en-US" altLang="en-US" sz="2000" dirty="0"/>
              <a:t>Mild Pain</a:t>
            </a:r>
          </a:p>
          <a:p>
            <a:pPr lvl="1">
              <a:lnSpc>
                <a:spcPct val="90000"/>
              </a:lnSpc>
            </a:pPr>
            <a:r>
              <a:rPr lang="en-US" altLang="en-US" sz="2000" dirty="0"/>
              <a:t>NSAIDs, Tylenol, and/or short acting oral opioids</a:t>
            </a:r>
          </a:p>
          <a:p>
            <a:pPr lvl="2">
              <a:lnSpc>
                <a:spcPct val="90000"/>
              </a:lnSpc>
            </a:pPr>
            <a:r>
              <a:rPr lang="en-US" altLang="en-US" sz="2000" dirty="0"/>
              <a:t>Many families have a “home regimen” for early pain</a:t>
            </a:r>
            <a:endParaRPr lang="en-US" altLang="en-US" sz="2000" b="1" dirty="0"/>
          </a:p>
          <a:p>
            <a:pPr lvl="1">
              <a:lnSpc>
                <a:spcPct val="90000"/>
              </a:lnSpc>
            </a:pPr>
            <a:r>
              <a:rPr lang="en-US" altLang="en-US" sz="2000" dirty="0"/>
              <a:t>Rest and fluids</a:t>
            </a:r>
          </a:p>
          <a:p>
            <a:pPr lvl="1">
              <a:lnSpc>
                <a:spcPct val="90000"/>
              </a:lnSpc>
            </a:pPr>
            <a:r>
              <a:rPr lang="en-US" altLang="en-US" sz="2000" dirty="0"/>
              <a:t>Local measures</a:t>
            </a:r>
          </a:p>
          <a:p>
            <a:pPr lvl="2">
              <a:lnSpc>
                <a:spcPct val="90000"/>
              </a:lnSpc>
            </a:pPr>
            <a:r>
              <a:rPr lang="en-US" altLang="en-US" sz="2000" dirty="0"/>
              <a:t>Warm compresses, massage, distraction</a:t>
            </a:r>
          </a:p>
          <a:p>
            <a:pPr>
              <a:lnSpc>
                <a:spcPct val="90000"/>
              </a:lnSpc>
            </a:pPr>
            <a:r>
              <a:rPr lang="en-US" altLang="en-US" sz="2000" dirty="0"/>
              <a:t>Severe Pain</a:t>
            </a:r>
          </a:p>
          <a:p>
            <a:pPr lvl="1">
              <a:lnSpc>
                <a:spcPct val="90000"/>
              </a:lnSpc>
            </a:pPr>
            <a:r>
              <a:rPr lang="en-US" altLang="en-US" sz="2000" dirty="0"/>
              <a:t>If home regimen is not relieving pain, consider referral to the emergency room</a:t>
            </a:r>
          </a:p>
          <a:p>
            <a:pPr lvl="1">
              <a:lnSpc>
                <a:spcPct val="90000"/>
              </a:lnSpc>
            </a:pPr>
            <a:r>
              <a:rPr lang="en-US" altLang="en-US" sz="2000" dirty="0"/>
              <a:t>Aggressive upfront pain management is key</a:t>
            </a:r>
          </a:p>
          <a:p>
            <a:pPr lvl="2">
              <a:lnSpc>
                <a:spcPct val="90000"/>
              </a:lnSpc>
            </a:pPr>
            <a:r>
              <a:rPr lang="en-US" altLang="en-US" sz="2000" dirty="0"/>
              <a:t>IN fentanyl</a:t>
            </a:r>
          </a:p>
          <a:p>
            <a:pPr lvl="2">
              <a:lnSpc>
                <a:spcPct val="90000"/>
              </a:lnSpc>
            </a:pPr>
            <a:r>
              <a:rPr lang="en-US" altLang="en-US" sz="2000" dirty="0"/>
              <a:t>IV Toradol</a:t>
            </a:r>
          </a:p>
          <a:p>
            <a:pPr lvl="2">
              <a:lnSpc>
                <a:spcPct val="90000"/>
              </a:lnSpc>
            </a:pPr>
            <a:r>
              <a:rPr lang="en-US" altLang="en-US" sz="2000" dirty="0"/>
              <a:t>IV opioids</a:t>
            </a:r>
          </a:p>
          <a:p>
            <a:pPr lvl="2">
              <a:lnSpc>
                <a:spcPct val="90000"/>
              </a:lnSpc>
            </a:pPr>
            <a:r>
              <a:rPr lang="en-US" altLang="en-US" sz="2000" dirty="0"/>
              <a:t>Hydration (not hyperhydration)</a:t>
            </a:r>
            <a:endParaRPr lang="en-US" sz="2000" dirty="0"/>
          </a:p>
        </p:txBody>
      </p:sp>
      <p:sp>
        <p:nvSpPr>
          <p:cNvPr id="5" name="Slide Number Placeholder 4">
            <a:extLst>
              <a:ext uri="{FF2B5EF4-FFF2-40B4-BE49-F238E27FC236}">
                <a16:creationId xmlns:a16="http://schemas.microsoft.com/office/drawing/2014/main" id="{BF5434C0-460A-91F6-A9CE-91F249B1B5C9}"/>
              </a:ext>
            </a:extLst>
          </p:cNvPr>
          <p:cNvSpPr>
            <a:spLocks noGrp="1"/>
          </p:cNvSpPr>
          <p:nvPr>
            <p:ph type="sldNum" sz="quarter" idx="12"/>
          </p:nvPr>
        </p:nvSpPr>
        <p:spPr/>
        <p:txBody>
          <a:bodyPr/>
          <a:lstStyle/>
          <a:p>
            <a:fld id="{01D4AD2F-F518-4A46-9771-E4F534922DBB}" type="slidenum">
              <a:rPr lang="en-US" altLang="en-US" smtClean="0"/>
              <a:pPr/>
              <a:t>22</a:t>
            </a:fld>
            <a:endParaRPr lang="en-US" altLang="en-US"/>
          </a:p>
        </p:txBody>
      </p:sp>
    </p:spTree>
    <p:extLst>
      <p:ext uri="{BB962C8B-B14F-4D97-AF65-F5344CB8AC3E}">
        <p14:creationId xmlns:p14="http://schemas.microsoft.com/office/powerpoint/2010/main" val="115445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96DF-275C-F0A5-0E3D-5BFE6CE05B65}"/>
              </a:ext>
            </a:extLst>
          </p:cNvPr>
          <p:cNvSpPr>
            <a:spLocks noGrp="1"/>
          </p:cNvSpPr>
          <p:nvPr>
            <p:ph type="title"/>
          </p:nvPr>
        </p:nvSpPr>
        <p:spPr/>
        <p:txBody>
          <a:bodyPr/>
          <a:lstStyle/>
          <a:p>
            <a:r>
              <a:rPr lang="en-US" sz="4800" dirty="0"/>
              <a:t>Acute Chest Syndrome</a:t>
            </a:r>
          </a:p>
        </p:txBody>
      </p:sp>
      <p:sp>
        <p:nvSpPr>
          <p:cNvPr id="6" name="Content Placeholder 5">
            <a:extLst>
              <a:ext uri="{FF2B5EF4-FFF2-40B4-BE49-F238E27FC236}">
                <a16:creationId xmlns:a16="http://schemas.microsoft.com/office/drawing/2014/main" id="{FB792AD2-E7BF-A744-E8BE-F2E632088EC1}"/>
              </a:ext>
            </a:extLst>
          </p:cNvPr>
          <p:cNvSpPr>
            <a:spLocks noGrp="1"/>
          </p:cNvSpPr>
          <p:nvPr>
            <p:ph idx="1"/>
          </p:nvPr>
        </p:nvSpPr>
        <p:spPr/>
        <p:txBody>
          <a:bodyPr/>
          <a:lstStyle/>
          <a:p>
            <a:r>
              <a:rPr lang="en-US" dirty="0"/>
              <a:t>Acute chest syndrome is caused by sickled cells blocking blood flow and oxygen from the lungs</a:t>
            </a:r>
          </a:p>
          <a:p>
            <a:r>
              <a:rPr lang="en-US" dirty="0"/>
              <a:t>Etiology</a:t>
            </a:r>
          </a:p>
          <a:p>
            <a:pPr lvl="1"/>
            <a:r>
              <a:rPr lang="en-US" dirty="0"/>
              <a:t>Infectious</a:t>
            </a:r>
          </a:p>
          <a:p>
            <a:pPr lvl="1"/>
            <a:r>
              <a:rPr lang="en-US" dirty="0"/>
              <a:t>Non-infectious (f</a:t>
            </a:r>
            <a:r>
              <a:rPr lang="en-US" altLang="en-US" dirty="0"/>
              <a:t>at emboli from necrotic marrow during a pain crisis, pulmonary emboli)</a:t>
            </a:r>
          </a:p>
          <a:p>
            <a:r>
              <a:rPr lang="en-US" dirty="0"/>
              <a:t>One of the leading causes of acute death in sickle cell disease</a:t>
            </a:r>
          </a:p>
          <a:p>
            <a:pPr lvl="1"/>
            <a:endParaRPr lang="en-US" dirty="0"/>
          </a:p>
        </p:txBody>
      </p:sp>
      <p:sp>
        <p:nvSpPr>
          <p:cNvPr id="5" name="Slide Number Placeholder 4">
            <a:extLst>
              <a:ext uri="{FF2B5EF4-FFF2-40B4-BE49-F238E27FC236}">
                <a16:creationId xmlns:a16="http://schemas.microsoft.com/office/drawing/2014/main" id="{A5ED37A9-C574-CA77-7BA1-635935226712}"/>
              </a:ext>
            </a:extLst>
          </p:cNvPr>
          <p:cNvSpPr>
            <a:spLocks noGrp="1"/>
          </p:cNvSpPr>
          <p:nvPr>
            <p:ph type="sldNum" sz="quarter" idx="12"/>
          </p:nvPr>
        </p:nvSpPr>
        <p:spPr/>
        <p:txBody>
          <a:bodyPr/>
          <a:lstStyle/>
          <a:p>
            <a:fld id="{01D4AD2F-F518-4A46-9771-E4F534922DBB}" type="slidenum">
              <a:rPr lang="en-US" altLang="en-US" smtClean="0"/>
              <a:pPr/>
              <a:t>23</a:t>
            </a:fld>
            <a:endParaRPr lang="en-US" altLang="en-US"/>
          </a:p>
        </p:txBody>
      </p:sp>
    </p:spTree>
    <p:extLst>
      <p:ext uri="{BB962C8B-B14F-4D97-AF65-F5344CB8AC3E}">
        <p14:creationId xmlns:p14="http://schemas.microsoft.com/office/powerpoint/2010/main" val="195462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8A6E-9A60-0FA9-35F7-2D9FB3FFD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89913F-1389-5B66-F15C-323CCB061F8A}"/>
              </a:ext>
            </a:extLst>
          </p:cNvPr>
          <p:cNvSpPr>
            <a:spLocks noGrp="1"/>
          </p:cNvSpPr>
          <p:nvPr>
            <p:ph type="title"/>
          </p:nvPr>
        </p:nvSpPr>
        <p:spPr/>
        <p:txBody>
          <a:bodyPr/>
          <a:lstStyle/>
          <a:p>
            <a:r>
              <a:rPr lang="en-US" sz="4800" dirty="0"/>
              <a:t>Acute Chest Syndrome</a:t>
            </a:r>
          </a:p>
        </p:txBody>
      </p:sp>
      <p:sp>
        <p:nvSpPr>
          <p:cNvPr id="6" name="Content Placeholder 5">
            <a:extLst>
              <a:ext uri="{FF2B5EF4-FFF2-40B4-BE49-F238E27FC236}">
                <a16:creationId xmlns:a16="http://schemas.microsoft.com/office/drawing/2014/main" id="{DFB47B0A-BD0F-D985-8B2F-0DF2652F71EB}"/>
              </a:ext>
            </a:extLst>
          </p:cNvPr>
          <p:cNvSpPr>
            <a:spLocks noGrp="1"/>
          </p:cNvSpPr>
          <p:nvPr>
            <p:ph sz="half" idx="1"/>
          </p:nvPr>
        </p:nvSpPr>
        <p:spPr/>
        <p:txBody>
          <a:bodyPr/>
          <a:lstStyle/>
          <a:p>
            <a:r>
              <a:rPr lang="en-US" sz="2000" dirty="0"/>
              <a:t>Diagnosis</a:t>
            </a:r>
          </a:p>
          <a:p>
            <a:pPr lvl="1"/>
            <a:r>
              <a:rPr lang="en-US" sz="2000" dirty="0"/>
              <a:t>New pulmonary infiltrate on chest XR</a:t>
            </a:r>
          </a:p>
          <a:p>
            <a:pPr lvl="1"/>
            <a:r>
              <a:rPr lang="en-US" sz="2000" dirty="0"/>
              <a:t>Cough, chest pain, hypoxia, tachypnea</a:t>
            </a:r>
          </a:p>
          <a:p>
            <a:r>
              <a:rPr lang="en-US" sz="2000" dirty="0"/>
              <a:t>Treatment</a:t>
            </a:r>
          </a:p>
          <a:p>
            <a:pPr lvl="1"/>
            <a:r>
              <a:rPr lang="en-US" sz="2000" dirty="0"/>
              <a:t>Antibiotics</a:t>
            </a:r>
          </a:p>
          <a:p>
            <a:pPr lvl="1"/>
            <a:r>
              <a:rPr lang="en-US" sz="2000" dirty="0"/>
              <a:t>Incentive spirometry/pulmonary toilet</a:t>
            </a:r>
          </a:p>
          <a:p>
            <a:pPr lvl="1"/>
            <a:r>
              <a:rPr lang="en-US" sz="2000" dirty="0"/>
              <a:t>Albuterol</a:t>
            </a:r>
          </a:p>
          <a:p>
            <a:pPr lvl="1"/>
            <a:r>
              <a:rPr lang="en-US" sz="2000" dirty="0"/>
              <a:t>Moderate fluid restriction </a:t>
            </a:r>
          </a:p>
          <a:p>
            <a:pPr lvl="1"/>
            <a:r>
              <a:rPr lang="en-US" sz="2000" dirty="0"/>
              <a:t>Transfusions in severe cases</a:t>
            </a:r>
          </a:p>
          <a:p>
            <a:pPr lvl="1"/>
            <a:endParaRPr lang="en-US" dirty="0"/>
          </a:p>
        </p:txBody>
      </p:sp>
      <p:sp>
        <p:nvSpPr>
          <p:cNvPr id="5" name="Slide Number Placeholder 4">
            <a:extLst>
              <a:ext uri="{FF2B5EF4-FFF2-40B4-BE49-F238E27FC236}">
                <a16:creationId xmlns:a16="http://schemas.microsoft.com/office/drawing/2014/main" id="{8266DB91-D69F-4B39-156E-1E11BD86BF10}"/>
              </a:ext>
            </a:extLst>
          </p:cNvPr>
          <p:cNvSpPr>
            <a:spLocks noGrp="1"/>
          </p:cNvSpPr>
          <p:nvPr>
            <p:ph type="sldNum" sz="quarter" idx="12"/>
          </p:nvPr>
        </p:nvSpPr>
        <p:spPr/>
        <p:txBody>
          <a:bodyPr/>
          <a:lstStyle/>
          <a:p>
            <a:fld id="{01D4AD2F-F518-4A46-9771-E4F534922DBB}" type="slidenum">
              <a:rPr lang="en-US" altLang="en-US" smtClean="0"/>
              <a:pPr/>
              <a:t>24</a:t>
            </a:fld>
            <a:endParaRPr lang="en-US" altLang="en-US"/>
          </a:p>
        </p:txBody>
      </p:sp>
      <p:pic>
        <p:nvPicPr>
          <p:cNvPr id="1026" name="Picture 2">
            <a:extLst>
              <a:ext uri="{FF2B5EF4-FFF2-40B4-BE49-F238E27FC236}">
                <a16:creationId xmlns:a16="http://schemas.microsoft.com/office/drawing/2014/main" id="{F0FAC3E1-04F7-22CA-525A-80FD7DB728A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76645" y="1981200"/>
            <a:ext cx="4666055" cy="4082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000925-1657-1BA9-4807-70D66C50BAA3}"/>
              </a:ext>
            </a:extLst>
          </p:cNvPr>
          <p:cNvSpPr txBox="1"/>
          <p:nvPr/>
        </p:nvSpPr>
        <p:spPr>
          <a:xfrm>
            <a:off x="10247972" y="6037979"/>
            <a:ext cx="1338146" cy="215444"/>
          </a:xfrm>
          <a:prstGeom prst="rect">
            <a:avLst/>
          </a:prstGeom>
          <a:noFill/>
        </p:spPr>
        <p:txBody>
          <a:bodyPr wrap="square" rtlCol="0">
            <a:spAutoFit/>
          </a:bodyPr>
          <a:lstStyle/>
          <a:p>
            <a:r>
              <a:rPr lang="en-US" sz="800" dirty="0"/>
              <a:t>www.sciencedirect.com</a:t>
            </a:r>
          </a:p>
        </p:txBody>
      </p:sp>
    </p:spTree>
    <p:extLst>
      <p:ext uri="{BB962C8B-B14F-4D97-AF65-F5344CB8AC3E}">
        <p14:creationId xmlns:p14="http://schemas.microsoft.com/office/powerpoint/2010/main" val="2672079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71AF2-F32A-3641-31A7-CDDD50078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25711-A99F-04B2-C6A3-D63F9AFF7ABE}"/>
              </a:ext>
            </a:extLst>
          </p:cNvPr>
          <p:cNvSpPr>
            <a:spLocks noGrp="1"/>
          </p:cNvSpPr>
          <p:nvPr>
            <p:ph type="title"/>
          </p:nvPr>
        </p:nvSpPr>
        <p:spPr/>
        <p:txBody>
          <a:bodyPr/>
          <a:lstStyle/>
          <a:p>
            <a:r>
              <a:rPr lang="en-US" sz="4800" dirty="0"/>
              <a:t>Stroke</a:t>
            </a:r>
          </a:p>
        </p:txBody>
      </p:sp>
      <p:sp>
        <p:nvSpPr>
          <p:cNvPr id="3" name="Content Placeholder 2">
            <a:extLst>
              <a:ext uri="{FF2B5EF4-FFF2-40B4-BE49-F238E27FC236}">
                <a16:creationId xmlns:a16="http://schemas.microsoft.com/office/drawing/2014/main" id="{BF32275B-01C9-5DF0-AB32-1F6E100AB001}"/>
              </a:ext>
            </a:extLst>
          </p:cNvPr>
          <p:cNvSpPr>
            <a:spLocks noGrp="1"/>
          </p:cNvSpPr>
          <p:nvPr>
            <p:ph idx="1"/>
          </p:nvPr>
        </p:nvSpPr>
        <p:spPr>
          <a:xfrm>
            <a:off x="1079500" y="1713571"/>
            <a:ext cx="10363200" cy="4114800"/>
          </a:xfrm>
        </p:spPr>
        <p:txBody>
          <a:bodyPr/>
          <a:lstStyle/>
          <a:p>
            <a:pPr>
              <a:lnSpc>
                <a:spcPct val="90000"/>
              </a:lnSpc>
            </a:pPr>
            <a:r>
              <a:rPr lang="en-US" altLang="en-US" sz="2800" dirty="0"/>
              <a:t>10-12% of children with sickle cell anemia will have a symptomatic stroke (large vessel disease)</a:t>
            </a:r>
          </a:p>
          <a:p>
            <a:pPr lvl="1">
              <a:lnSpc>
                <a:spcPct val="90000"/>
              </a:lnSpc>
            </a:pPr>
            <a:r>
              <a:rPr lang="en-US" altLang="en-US" sz="2400" dirty="0"/>
              <a:t>Additional 37% have asymptomatic infarcts by MRI</a:t>
            </a:r>
          </a:p>
          <a:p>
            <a:pPr>
              <a:lnSpc>
                <a:spcPct val="90000"/>
              </a:lnSpc>
            </a:pPr>
            <a:r>
              <a:rPr lang="en-US" altLang="en-US" sz="2800" dirty="0"/>
              <a:t>Signs/Symptoms</a:t>
            </a:r>
          </a:p>
          <a:p>
            <a:pPr lvl="1">
              <a:lnSpc>
                <a:spcPct val="90000"/>
              </a:lnSpc>
            </a:pPr>
            <a:r>
              <a:rPr lang="en-US" altLang="en-US" sz="2400" dirty="0"/>
              <a:t>Headache, weakness, numbness, tingling, changes in vision, changes in gait, changes in speech</a:t>
            </a:r>
          </a:p>
          <a:p>
            <a:pPr>
              <a:lnSpc>
                <a:spcPct val="90000"/>
              </a:lnSpc>
            </a:pPr>
            <a:r>
              <a:rPr lang="en-US" altLang="en-US" sz="2800" dirty="0"/>
              <a:t>Rapid action can reverse deficits associated with acute stroke</a:t>
            </a:r>
          </a:p>
          <a:p>
            <a:pPr>
              <a:lnSpc>
                <a:spcPct val="90000"/>
              </a:lnSpc>
            </a:pPr>
            <a:r>
              <a:rPr lang="en-US" altLang="en-US" sz="2800" dirty="0"/>
              <a:t>Treatment</a:t>
            </a:r>
          </a:p>
          <a:p>
            <a:pPr lvl="1">
              <a:lnSpc>
                <a:spcPct val="90000"/>
              </a:lnSpc>
            </a:pPr>
            <a:r>
              <a:rPr lang="en-US" altLang="en-US" sz="2400" dirty="0"/>
              <a:t>Exchange transfusion</a:t>
            </a:r>
          </a:p>
          <a:p>
            <a:pPr lvl="1">
              <a:lnSpc>
                <a:spcPct val="90000"/>
              </a:lnSpc>
            </a:pPr>
            <a:r>
              <a:rPr lang="en-US" altLang="en-US" sz="2400" dirty="0"/>
              <a:t>Long term management with chronic transfusion therapy</a:t>
            </a:r>
          </a:p>
        </p:txBody>
      </p:sp>
      <p:sp>
        <p:nvSpPr>
          <p:cNvPr id="5" name="Slide Number Placeholder 4">
            <a:extLst>
              <a:ext uri="{FF2B5EF4-FFF2-40B4-BE49-F238E27FC236}">
                <a16:creationId xmlns:a16="http://schemas.microsoft.com/office/drawing/2014/main" id="{CD03E704-E3C4-BDC3-B332-BA480E3B8978}"/>
              </a:ext>
            </a:extLst>
          </p:cNvPr>
          <p:cNvSpPr>
            <a:spLocks noGrp="1"/>
          </p:cNvSpPr>
          <p:nvPr>
            <p:ph type="sldNum" sz="quarter" idx="12"/>
          </p:nvPr>
        </p:nvSpPr>
        <p:spPr/>
        <p:txBody>
          <a:bodyPr/>
          <a:lstStyle/>
          <a:p>
            <a:fld id="{01D4AD2F-F518-4A46-9771-E4F534922DBB}" type="slidenum">
              <a:rPr lang="en-US" altLang="en-US" smtClean="0"/>
              <a:pPr/>
              <a:t>25</a:t>
            </a:fld>
            <a:endParaRPr lang="en-US" altLang="en-US"/>
          </a:p>
        </p:txBody>
      </p:sp>
    </p:spTree>
    <p:extLst>
      <p:ext uri="{BB962C8B-B14F-4D97-AF65-F5344CB8AC3E}">
        <p14:creationId xmlns:p14="http://schemas.microsoft.com/office/powerpoint/2010/main" val="1221124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547A9-EC6C-BBED-B599-C3291DB77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4CA96-B15D-2F98-5E1D-FCAC41181A89}"/>
              </a:ext>
            </a:extLst>
          </p:cNvPr>
          <p:cNvSpPr>
            <a:spLocks noGrp="1"/>
          </p:cNvSpPr>
          <p:nvPr>
            <p:ph type="title"/>
          </p:nvPr>
        </p:nvSpPr>
        <p:spPr/>
        <p:txBody>
          <a:bodyPr/>
          <a:lstStyle/>
          <a:p>
            <a:r>
              <a:rPr lang="en-US" sz="4800" dirty="0"/>
              <a:t>Priapism</a:t>
            </a:r>
          </a:p>
        </p:txBody>
      </p:sp>
      <p:sp>
        <p:nvSpPr>
          <p:cNvPr id="3" name="Content Placeholder 2">
            <a:extLst>
              <a:ext uri="{FF2B5EF4-FFF2-40B4-BE49-F238E27FC236}">
                <a16:creationId xmlns:a16="http://schemas.microsoft.com/office/drawing/2014/main" id="{20DA3337-092D-7EDE-0D8F-952D4157AF8B}"/>
              </a:ext>
            </a:extLst>
          </p:cNvPr>
          <p:cNvSpPr>
            <a:spLocks noGrp="1"/>
          </p:cNvSpPr>
          <p:nvPr>
            <p:ph idx="1"/>
          </p:nvPr>
        </p:nvSpPr>
        <p:spPr>
          <a:xfrm>
            <a:off x="1079500" y="1713571"/>
            <a:ext cx="10363200" cy="4114800"/>
          </a:xfrm>
        </p:spPr>
        <p:txBody>
          <a:bodyPr/>
          <a:lstStyle/>
          <a:p>
            <a:pPr>
              <a:lnSpc>
                <a:spcPct val="90000"/>
              </a:lnSpc>
            </a:pPr>
            <a:r>
              <a:rPr lang="en-US" altLang="en-US" sz="2800" dirty="0"/>
              <a:t>Painful persistent erection due to </a:t>
            </a:r>
            <a:r>
              <a:rPr lang="en-US" altLang="en-US" sz="2800" dirty="0" err="1"/>
              <a:t>vaso</a:t>
            </a:r>
            <a:r>
              <a:rPr lang="en-US" altLang="en-US" sz="2800" dirty="0"/>
              <a:t>-occlusive obstruction of the venous drainage</a:t>
            </a:r>
          </a:p>
          <a:p>
            <a:pPr lvl="1">
              <a:lnSpc>
                <a:spcPct val="90000"/>
              </a:lnSpc>
            </a:pPr>
            <a:r>
              <a:rPr lang="en-US" altLang="en-US" sz="2400" dirty="0"/>
              <a:t>90% of males will have at least one episode by adulthood</a:t>
            </a:r>
          </a:p>
          <a:p>
            <a:pPr>
              <a:lnSpc>
                <a:spcPct val="90000"/>
              </a:lnSpc>
            </a:pPr>
            <a:r>
              <a:rPr lang="en-US" altLang="en-US" sz="2800" dirty="0"/>
              <a:t>Can lead to impotence and is a medical emergency</a:t>
            </a:r>
          </a:p>
          <a:p>
            <a:r>
              <a:rPr lang="en-US" altLang="en-US" sz="2800" dirty="0"/>
              <a:t>Stuttering</a:t>
            </a:r>
          </a:p>
          <a:p>
            <a:pPr lvl="1"/>
            <a:r>
              <a:rPr lang="en-US" altLang="en-US" sz="2400" dirty="0"/>
              <a:t>Typically resolves on its own</a:t>
            </a:r>
          </a:p>
          <a:p>
            <a:pPr lvl="1"/>
            <a:r>
              <a:rPr lang="en-US" altLang="en-US" sz="2400" dirty="0"/>
              <a:t>Ensure adequate hydration</a:t>
            </a:r>
          </a:p>
          <a:p>
            <a:pPr lvl="1"/>
            <a:r>
              <a:rPr lang="en-US" altLang="en-US" sz="2400" dirty="0"/>
              <a:t>Oral analgesia if necessary</a:t>
            </a:r>
          </a:p>
          <a:p>
            <a:pPr lvl="1"/>
            <a:r>
              <a:rPr lang="en-US" altLang="en-US" sz="2400" dirty="0"/>
              <a:t>Attempt to urinate</a:t>
            </a:r>
          </a:p>
          <a:p>
            <a:pPr lvl="1"/>
            <a:r>
              <a:rPr lang="en-US" altLang="en-US" sz="2400" dirty="0"/>
              <a:t>Gentle exercise (walking stairs)</a:t>
            </a:r>
          </a:p>
        </p:txBody>
      </p:sp>
      <p:sp>
        <p:nvSpPr>
          <p:cNvPr id="5" name="Slide Number Placeholder 4">
            <a:extLst>
              <a:ext uri="{FF2B5EF4-FFF2-40B4-BE49-F238E27FC236}">
                <a16:creationId xmlns:a16="http://schemas.microsoft.com/office/drawing/2014/main" id="{229DB56D-F186-F754-5BA5-49A34673ADD0}"/>
              </a:ext>
            </a:extLst>
          </p:cNvPr>
          <p:cNvSpPr>
            <a:spLocks noGrp="1"/>
          </p:cNvSpPr>
          <p:nvPr>
            <p:ph type="sldNum" sz="quarter" idx="12"/>
          </p:nvPr>
        </p:nvSpPr>
        <p:spPr/>
        <p:txBody>
          <a:bodyPr/>
          <a:lstStyle/>
          <a:p>
            <a:fld id="{01D4AD2F-F518-4A46-9771-E4F534922DBB}" type="slidenum">
              <a:rPr lang="en-US" altLang="en-US" smtClean="0"/>
              <a:pPr/>
              <a:t>26</a:t>
            </a:fld>
            <a:endParaRPr lang="en-US" altLang="en-US"/>
          </a:p>
        </p:txBody>
      </p:sp>
    </p:spTree>
    <p:extLst>
      <p:ext uri="{BB962C8B-B14F-4D97-AF65-F5344CB8AC3E}">
        <p14:creationId xmlns:p14="http://schemas.microsoft.com/office/powerpoint/2010/main" val="3630171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3119C-4F74-C9E3-463D-647172389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BE92E-1DFD-76D2-B68D-013D26A3DA6C}"/>
              </a:ext>
            </a:extLst>
          </p:cNvPr>
          <p:cNvSpPr>
            <a:spLocks noGrp="1"/>
          </p:cNvSpPr>
          <p:nvPr>
            <p:ph type="title"/>
          </p:nvPr>
        </p:nvSpPr>
        <p:spPr/>
        <p:txBody>
          <a:bodyPr/>
          <a:lstStyle/>
          <a:p>
            <a:r>
              <a:rPr lang="en-US" sz="4800" dirty="0"/>
              <a:t>Priapism</a:t>
            </a:r>
          </a:p>
        </p:txBody>
      </p:sp>
      <p:sp>
        <p:nvSpPr>
          <p:cNvPr id="3" name="Content Placeholder 2">
            <a:extLst>
              <a:ext uri="{FF2B5EF4-FFF2-40B4-BE49-F238E27FC236}">
                <a16:creationId xmlns:a16="http://schemas.microsoft.com/office/drawing/2014/main" id="{D30C46FE-611D-679D-73F0-A3E059C92F38}"/>
              </a:ext>
            </a:extLst>
          </p:cNvPr>
          <p:cNvSpPr>
            <a:spLocks noGrp="1"/>
          </p:cNvSpPr>
          <p:nvPr>
            <p:ph idx="1"/>
          </p:nvPr>
        </p:nvSpPr>
        <p:spPr>
          <a:xfrm>
            <a:off x="1079500" y="1713571"/>
            <a:ext cx="10363200" cy="4114800"/>
          </a:xfrm>
        </p:spPr>
        <p:txBody>
          <a:bodyPr/>
          <a:lstStyle/>
          <a:p>
            <a:r>
              <a:rPr lang="en-US" altLang="en-US" dirty="0"/>
              <a:t>If persistent, refer to the emergency room</a:t>
            </a:r>
          </a:p>
          <a:p>
            <a:pPr lvl="1"/>
            <a:r>
              <a:rPr lang="en-US" altLang="en-US" dirty="0"/>
              <a:t>Treatment</a:t>
            </a:r>
          </a:p>
          <a:p>
            <a:pPr lvl="2"/>
            <a:r>
              <a:rPr lang="en-US" altLang="en-US" dirty="0"/>
              <a:t>IV narcotics and hydration </a:t>
            </a:r>
          </a:p>
          <a:p>
            <a:pPr lvl="2"/>
            <a:r>
              <a:rPr lang="en-US" altLang="en-US" dirty="0"/>
              <a:t>Vasoactive agents (oral or injected into corpora cavernosa)	</a:t>
            </a:r>
          </a:p>
          <a:p>
            <a:pPr lvl="3"/>
            <a:r>
              <a:rPr lang="en-US" altLang="en-US" dirty="0"/>
              <a:t>Epinephrine</a:t>
            </a:r>
          </a:p>
          <a:p>
            <a:pPr lvl="2"/>
            <a:r>
              <a:rPr lang="en-US" altLang="en-US" dirty="0"/>
              <a:t>Aspiration and epinephrine irrigation by Urology</a:t>
            </a:r>
          </a:p>
          <a:p>
            <a:pPr lvl="2"/>
            <a:r>
              <a:rPr lang="en-US" altLang="en-US" dirty="0"/>
              <a:t>Prevention of future episodes with pseudoephedrine</a:t>
            </a:r>
          </a:p>
          <a:p>
            <a:pPr lvl="2"/>
            <a:endParaRPr lang="en-US" altLang="en-US" dirty="0"/>
          </a:p>
          <a:p>
            <a:pPr lvl="2"/>
            <a:endParaRPr lang="en-US" altLang="en-US" dirty="0"/>
          </a:p>
        </p:txBody>
      </p:sp>
      <p:sp>
        <p:nvSpPr>
          <p:cNvPr id="5" name="Slide Number Placeholder 4">
            <a:extLst>
              <a:ext uri="{FF2B5EF4-FFF2-40B4-BE49-F238E27FC236}">
                <a16:creationId xmlns:a16="http://schemas.microsoft.com/office/drawing/2014/main" id="{82BE855C-34E8-648A-D545-F70DCE0132E4}"/>
              </a:ext>
            </a:extLst>
          </p:cNvPr>
          <p:cNvSpPr>
            <a:spLocks noGrp="1"/>
          </p:cNvSpPr>
          <p:nvPr>
            <p:ph type="sldNum" sz="quarter" idx="12"/>
          </p:nvPr>
        </p:nvSpPr>
        <p:spPr/>
        <p:txBody>
          <a:bodyPr/>
          <a:lstStyle/>
          <a:p>
            <a:fld id="{01D4AD2F-F518-4A46-9771-E4F534922DBB}" type="slidenum">
              <a:rPr lang="en-US" altLang="en-US" smtClean="0"/>
              <a:pPr/>
              <a:t>27</a:t>
            </a:fld>
            <a:endParaRPr lang="en-US" altLang="en-US"/>
          </a:p>
        </p:txBody>
      </p:sp>
    </p:spTree>
    <p:extLst>
      <p:ext uri="{BB962C8B-B14F-4D97-AF65-F5344CB8AC3E}">
        <p14:creationId xmlns:p14="http://schemas.microsoft.com/office/powerpoint/2010/main" val="2327513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A1684C-D2E1-9178-9208-22370180BDBA}"/>
              </a:ext>
            </a:extLst>
          </p:cNvPr>
          <p:cNvSpPr>
            <a:spLocks noGrp="1"/>
          </p:cNvSpPr>
          <p:nvPr>
            <p:ph idx="1"/>
          </p:nvPr>
        </p:nvSpPr>
        <p:spPr>
          <a:xfrm>
            <a:off x="914400" y="3241287"/>
            <a:ext cx="10363200" cy="1341863"/>
          </a:xfrm>
        </p:spPr>
        <p:txBody>
          <a:bodyPr/>
          <a:lstStyle/>
          <a:p>
            <a:pPr marL="0" indent="0" algn="ctr">
              <a:buNone/>
            </a:pPr>
            <a:r>
              <a:rPr lang="en-US" sz="7200" dirty="0"/>
              <a:t>Thank you!</a:t>
            </a:r>
          </a:p>
        </p:txBody>
      </p:sp>
      <p:sp>
        <p:nvSpPr>
          <p:cNvPr id="5" name="Slide Number Placeholder 4">
            <a:extLst>
              <a:ext uri="{FF2B5EF4-FFF2-40B4-BE49-F238E27FC236}">
                <a16:creationId xmlns:a16="http://schemas.microsoft.com/office/drawing/2014/main" id="{4A2A5EA6-BEE1-F598-FEB7-CAEFD3C062C5}"/>
              </a:ext>
            </a:extLst>
          </p:cNvPr>
          <p:cNvSpPr>
            <a:spLocks noGrp="1"/>
          </p:cNvSpPr>
          <p:nvPr>
            <p:ph type="sldNum" sz="quarter" idx="12"/>
          </p:nvPr>
        </p:nvSpPr>
        <p:spPr/>
        <p:txBody>
          <a:bodyPr/>
          <a:lstStyle/>
          <a:p>
            <a:fld id="{01D4AD2F-F518-4A46-9771-E4F534922DBB}" type="slidenum">
              <a:rPr lang="en-US" altLang="en-US" smtClean="0"/>
              <a:pPr/>
              <a:t>28</a:t>
            </a:fld>
            <a:endParaRPr lang="en-US" altLang="en-US"/>
          </a:p>
        </p:txBody>
      </p:sp>
    </p:spTree>
    <p:extLst>
      <p:ext uri="{BB962C8B-B14F-4D97-AF65-F5344CB8AC3E}">
        <p14:creationId xmlns:p14="http://schemas.microsoft.com/office/powerpoint/2010/main" val="1467891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800" dirty="0"/>
              <a:t>References</a:t>
            </a:r>
          </a:p>
        </p:txBody>
      </p:sp>
      <p:sp>
        <p:nvSpPr>
          <p:cNvPr id="3" name="Content Placeholder 2">
            <a:extLst>
              <a:ext uri="{FF2B5EF4-FFF2-40B4-BE49-F238E27FC236}">
                <a16:creationId xmlns:a16="http://schemas.microsoft.com/office/drawing/2014/main" id="{279890F2-A0B4-4907-90A3-16BC47B66A3D}"/>
              </a:ext>
            </a:extLst>
          </p:cNvPr>
          <p:cNvSpPr>
            <a:spLocks noGrp="1"/>
          </p:cNvSpPr>
          <p:nvPr>
            <p:ph sz="half" idx="1"/>
          </p:nvPr>
        </p:nvSpPr>
        <p:spPr>
          <a:xfrm>
            <a:off x="1079500" y="1568819"/>
            <a:ext cx="10883900" cy="4114800"/>
          </a:xfrm>
        </p:spPr>
        <p:txBody>
          <a:bodyPr/>
          <a:lstStyle/>
          <a:p>
            <a:pPr marL="457200" lvl="1" indent="0">
              <a:buNone/>
            </a:pPr>
            <a:r>
              <a:rPr lang="en-US" sz="1600" b="0" i="0" dirty="0">
                <a:solidFill>
                  <a:srgbClr val="212121"/>
                </a:solidFill>
                <a:effectLst/>
                <a:latin typeface="BlinkMacSystemFont"/>
              </a:rPr>
              <a:t>Engel ER, Howard AL, Ankus EJ, Rico JF. Advances in Sickle Cell Disease Management. Adv </a:t>
            </a:r>
            <a:r>
              <a:rPr lang="en-US" sz="1600" b="0" i="0" dirty="0" err="1">
                <a:solidFill>
                  <a:srgbClr val="212121"/>
                </a:solidFill>
                <a:effectLst/>
                <a:latin typeface="BlinkMacSystemFont"/>
              </a:rPr>
              <a:t>Pediatr</a:t>
            </a:r>
            <a:r>
              <a:rPr lang="en-US" sz="1600" b="0" i="0" dirty="0">
                <a:solidFill>
                  <a:srgbClr val="212121"/>
                </a:solidFill>
                <a:effectLst/>
                <a:latin typeface="BlinkMacSystemFont"/>
              </a:rPr>
              <a:t>. 2020 Aug;67:57-71.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10.1016/j.yapd.2020.03.001. </a:t>
            </a:r>
            <a:r>
              <a:rPr lang="en-US" sz="1600" b="0" i="0" dirty="0" err="1">
                <a:solidFill>
                  <a:srgbClr val="212121"/>
                </a:solidFill>
                <a:effectLst/>
                <a:latin typeface="BlinkMacSystemFont"/>
              </a:rPr>
              <a:t>Epub</a:t>
            </a:r>
            <a:r>
              <a:rPr lang="en-US" sz="1600" b="0" i="0" dirty="0">
                <a:solidFill>
                  <a:srgbClr val="212121"/>
                </a:solidFill>
                <a:effectLst/>
                <a:latin typeface="BlinkMacSystemFont"/>
              </a:rPr>
              <a:t> 2020 May 14. PMID: 32591064.</a:t>
            </a:r>
          </a:p>
          <a:p>
            <a:pPr marL="457200" lvl="1" indent="0">
              <a:buNone/>
            </a:pPr>
            <a:r>
              <a:rPr lang="en-US" sz="1600" b="0" i="0" dirty="0">
                <a:solidFill>
                  <a:srgbClr val="212121"/>
                </a:solidFill>
                <a:effectLst/>
                <a:latin typeface="BlinkMacSystemFont"/>
              </a:rPr>
              <a:t>Hoppe C, Neumayr L. Sickle Cell Disease: Monitoring, Current Treatment, and Therapeutics Under Development. </a:t>
            </a:r>
            <a:r>
              <a:rPr lang="en-US" sz="1600" b="0" i="0" dirty="0" err="1">
                <a:solidFill>
                  <a:srgbClr val="212121"/>
                </a:solidFill>
                <a:effectLst/>
                <a:latin typeface="BlinkMacSystemFont"/>
              </a:rPr>
              <a:t>Hematol</a:t>
            </a:r>
            <a:r>
              <a:rPr lang="en-US" sz="1600" b="0" i="0" dirty="0">
                <a:solidFill>
                  <a:srgbClr val="212121"/>
                </a:solidFill>
                <a:effectLst/>
                <a:latin typeface="BlinkMacSystemFont"/>
              </a:rPr>
              <a:t> Oncol Clin North Am. 2019 Jun;33(3):355-371.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10.1016/j.hoc.2019.01.014. </a:t>
            </a:r>
            <a:r>
              <a:rPr lang="en-US" sz="1600" b="0" i="0" dirty="0" err="1">
                <a:solidFill>
                  <a:srgbClr val="212121"/>
                </a:solidFill>
                <a:effectLst/>
                <a:latin typeface="BlinkMacSystemFont"/>
              </a:rPr>
              <a:t>Epub</a:t>
            </a:r>
            <a:r>
              <a:rPr lang="en-US" sz="1600" b="0" i="0" dirty="0">
                <a:solidFill>
                  <a:srgbClr val="212121"/>
                </a:solidFill>
                <a:effectLst/>
                <a:latin typeface="BlinkMacSystemFont"/>
              </a:rPr>
              <a:t> 2019 Mar 28. PMID: 31030807.</a:t>
            </a:r>
          </a:p>
          <a:p>
            <a:pPr marL="457200" lvl="1" indent="0">
              <a:buNone/>
            </a:pPr>
            <a:r>
              <a:rPr lang="en-US" sz="1600" b="0" i="0" dirty="0" err="1">
                <a:solidFill>
                  <a:srgbClr val="212121"/>
                </a:solidFill>
                <a:effectLst/>
                <a:latin typeface="BlinkMacSystemFont"/>
              </a:rPr>
              <a:t>Karkoska</a:t>
            </a:r>
            <a:r>
              <a:rPr lang="en-US" sz="1600" b="0" i="0" dirty="0">
                <a:solidFill>
                  <a:srgbClr val="212121"/>
                </a:solidFill>
                <a:effectLst/>
                <a:latin typeface="BlinkMacSystemFont"/>
              </a:rPr>
              <a:t> K, McGann PT. How I approach disease-modifying therapy in children with sickle cell disease in an era of novel therapies. </a:t>
            </a:r>
            <a:r>
              <a:rPr lang="en-US" sz="1600" b="0" i="0" dirty="0" err="1">
                <a:solidFill>
                  <a:srgbClr val="212121"/>
                </a:solidFill>
                <a:effectLst/>
                <a:latin typeface="BlinkMacSystemFont"/>
              </a:rPr>
              <a:t>Pediatr</a:t>
            </a:r>
            <a:r>
              <a:rPr lang="en-US" sz="1600" b="0" i="0" dirty="0">
                <a:solidFill>
                  <a:srgbClr val="212121"/>
                </a:solidFill>
                <a:effectLst/>
                <a:latin typeface="BlinkMacSystemFont"/>
              </a:rPr>
              <a:t> Blood Cancer. 2021 Sep 22:e29363.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10.1002/pbc.29363. </a:t>
            </a:r>
            <a:r>
              <a:rPr lang="en-US" sz="1600" b="0" i="0" dirty="0" err="1">
                <a:solidFill>
                  <a:srgbClr val="212121"/>
                </a:solidFill>
                <a:effectLst/>
                <a:latin typeface="BlinkMacSystemFont"/>
              </a:rPr>
              <a:t>Epub</a:t>
            </a:r>
            <a:r>
              <a:rPr lang="en-US" sz="1600" b="0" i="0" dirty="0">
                <a:solidFill>
                  <a:srgbClr val="212121"/>
                </a:solidFill>
                <a:effectLst/>
                <a:latin typeface="BlinkMacSystemFont"/>
              </a:rPr>
              <a:t> ahead of print. PMID: 34550643.</a:t>
            </a:r>
          </a:p>
          <a:p>
            <a:pPr marL="457200" lvl="1" indent="0">
              <a:buNone/>
            </a:pPr>
            <a:r>
              <a:rPr lang="en-US" sz="1600" b="0" i="0" dirty="0">
                <a:solidFill>
                  <a:srgbClr val="212121"/>
                </a:solidFill>
                <a:effectLst/>
                <a:latin typeface="BlinkMacSystemFont"/>
              </a:rPr>
              <a:t>Kato GJ, </a:t>
            </a:r>
            <a:r>
              <a:rPr lang="en-US" sz="1600" b="0" i="0" dirty="0" err="1">
                <a:solidFill>
                  <a:srgbClr val="212121"/>
                </a:solidFill>
                <a:effectLst/>
                <a:latin typeface="BlinkMacSystemFont"/>
              </a:rPr>
              <a:t>Piel</a:t>
            </a:r>
            <a:r>
              <a:rPr lang="en-US" sz="1600" b="0" i="0" dirty="0">
                <a:solidFill>
                  <a:srgbClr val="212121"/>
                </a:solidFill>
                <a:effectLst/>
                <a:latin typeface="BlinkMacSystemFont"/>
              </a:rPr>
              <a:t> FB, Reid CD, Gaston MH, Ohene-</a:t>
            </a:r>
            <a:r>
              <a:rPr lang="en-US" sz="1600" b="0" i="0" dirty="0" err="1">
                <a:solidFill>
                  <a:srgbClr val="212121"/>
                </a:solidFill>
                <a:effectLst/>
                <a:latin typeface="BlinkMacSystemFont"/>
              </a:rPr>
              <a:t>Frempong</a:t>
            </a:r>
            <a:r>
              <a:rPr lang="en-US" sz="1600" b="0" i="0" dirty="0">
                <a:solidFill>
                  <a:srgbClr val="212121"/>
                </a:solidFill>
                <a:effectLst/>
                <a:latin typeface="BlinkMacSystemFont"/>
              </a:rPr>
              <a:t> K, </a:t>
            </a:r>
            <a:r>
              <a:rPr lang="en-US" sz="1600" b="0" i="0" dirty="0" err="1">
                <a:solidFill>
                  <a:srgbClr val="212121"/>
                </a:solidFill>
                <a:effectLst/>
                <a:latin typeface="BlinkMacSystemFont"/>
              </a:rPr>
              <a:t>Krishnamurti</a:t>
            </a:r>
            <a:r>
              <a:rPr lang="en-US" sz="1600" b="0" i="0" dirty="0">
                <a:solidFill>
                  <a:srgbClr val="212121"/>
                </a:solidFill>
                <a:effectLst/>
                <a:latin typeface="BlinkMacSystemFont"/>
              </a:rPr>
              <a:t> L, Smith WR, </a:t>
            </a:r>
            <a:r>
              <a:rPr lang="en-US" sz="1600" b="0" i="0" dirty="0" err="1">
                <a:solidFill>
                  <a:srgbClr val="212121"/>
                </a:solidFill>
                <a:effectLst/>
                <a:latin typeface="BlinkMacSystemFont"/>
              </a:rPr>
              <a:t>Panepinto</a:t>
            </a:r>
            <a:r>
              <a:rPr lang="en-US" sz="1600" b="0" i="0" dirty="0">
                <a:solidFill>
                  <a:srgbClr val="212121"/>
                </a:solidFill>
                <a:effectLst/>
                <a:latin typeface="BlinkMacSystemFont"/>
              </a:rPr>
              <a:t> JA, Weatherall DJ, Costa FF, </a:t>
            </a:r>
            <a:r>
              <a:rPr lang="en-US" sz="1600" b="0" i="0" dirty="0" err="1">
                <a:solidFill>
                  <a:srgbClr val="212121"/>
                </a:solidFill>
                <a:effectLst/>
                <a:latin typeface="BlinkMacSystemFont"/>
              </a:rPr>
              <a:t>Vichinsky</a:t>
            </a:r>
            <a:r>
              <a:rPr lang="en-US" sz="1600" b="0" i="0" dirty="0">
                <a:solidFill>
                  <a:srgbClr val="212121"/>
                </a:solidFill>
                <a:effectLst/>
                <a:latin typeface="BlinkMacSystemFont"/>
              </a:rPr>
              <a:t> EP. Sickle cell disease. Nat Rev Dis Primers. 2018 Mar 15;4:18010.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10.1038/nrdp.2018.10. PMID: 29542687.</a:t>
            </a:r>
          </a:p>
          <a:p>
            <a:pPr marL="457200" lvl="1" indent="0">
              <a:buNone/>
            </a:pPr>
            <a:r>
              <a:rPr lang="en-US" sz="1600" b="0" i="0" dirty="0">
                <a:solidFill>
                  <a:srgbClr val="212121"/>
                </a:solidFill>
                <a:effectLst/>
                <a:latin typeface="BlinkMacSystemFont"/>
              </a:rPr>
              <a:t>Meier ER. Treatment Options for Sickle Cell Disease. </a:t>
            </a:r>
            <a:r>
              <a:rPr lang="en-US" sz="1600" b="0" i="0" dirty="0" err="1">
                <a:solidFill>
                  <a:srgbClr val="212121"/>
                </a:solidFill>
                <a:effectLst/>
                <a:latin typeface="BlinkMacSystemFont"/>
              </a:rPr>
              <a:t>Pediatr</a:t>
            </a:r>
            <a:r>
              <a:rPr lang="en-US" sz="1600" b="0" i="0" dirty="0">
                <a:solidFill>
                  <a:srgbClr val="212121"/>
                </a:solidFill>
                <a:effectLst/>
                <a:latin typeface="BlinkMacSystemFont"/>
              </a:rPr>
              <a:t> Clin North Am. 2018 Jun;65(3):427-443.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10.1016/j.pcl.2018.01.005. PMID: 29803275.</a:t>
            </a:r>
          </a:p>
          <a:p>
            <a:pPr marL="457200" lvl="1" indent="0">
              <a:buNone/>
            </a:pPr>
            <a:r>
              <a:rPr lang="en-US" sz="1600" b="0" i="0" dirty="0" err="1">
                <a:solidFill>
                  <a:srgbClr val="212121"/>
                </a:solidFill>
                <a:effectLst/>
                <a:latin typeface="BlinkMacSystemFont"/>
              </a:rPr>
              <a:t>Piel</a:t>
            </a:r>
            <a:r>
              <a:rPr lang="en-US" sz="1600" b="0" i="0" dirty="0">
                <a:solidFill>
                  <a:srgbClr val="212121"/>
                </a:solidFill>
                <a:effectLst/>
                <a:latin typeface="BlinkMacSystemFont"/>
              </a:rPr>
              <a:t> FB, Steinberg MH, Rees DC. Sickle Cell Disease. N </a:t>
            </a:r>
            <a:r>
              <a:rPr lang="en-US" sz="1600" b="0" i="0" dirty="0" err="1">
                <a:solidFill>
                  <a:srgbClr val="212121"/>
                </a:solidFill>
                <a:effectLst/>
                <a:latin typeface="BlinkMacSystemFont"/>
              </a:rPr>
              <a:t>Engl</a:t>
            </a:r>
            <a:r>
              <a:rPr lang="en-US" sz="1600" b="0" i="0" dirty="0">
                <a:solidFill>
                  <a:srgbClr val="212121"/>
                </a:solidFill>
                <a:effectLst/>
                <a:latin typeface="BlinkMacSystemFont"/>
              </a:rPr>
              <a:t> J Med. 2017 Apr 20;376(16):1561-1573.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10.1056/NEJMra1510865. PMID: 28423290.</a:t>
            </a:r>
          </a:p>
          <a:p>
            <a:pPr marL="457200" lvl="1" indent="0">
              <a:buNone/>
            </a:pPr>
            <a:r>
              <a:rPr lang="en-US" sz="1600" b="0" i="0" dirty="0">
                <a:solidFill>
                  <a:srgbClr val="212121"/>
                </a:solidFill>
                <a:effectLst/>
                <a:latin typeface="BlinkMacSystemFont"/>
              </a:rPr>
              <a:t>Quinn CT, Rogers ZR, </a:t>
            </a:r>
            <a:r>
              <a:rPr lang="en-US" sz="1600" b="0" i="0" dirty="0" err="1">
                <a:solidFill>
                  <a:srgbClr val="212121"/>
                </a:solidFill>
                <a:effectLst/>
                <a:latin typeface="BlinkMacSystemFont"/>
              </a:rPr>
              <a:t>McCavit</a:t>
            </a:r>
            <a:r>
              <a:rPr lang="en-US" sz="1600" b="0" i="0" dirty="0">
                <a:solidFill>
                  <a:srgbClr val="212121"/>
                </a:solidFill>
                <a:effectLst/>
                <a:latin typeface="BlinkMacSystemFont"/>
              </a:rPr>
              <a:t> TL, Buchanan GR. Improved survival of children and adolescents with sickle cell disease. Blood. 2010 Apr 29;115(17):3447-52.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10.1182/blood-2009-07-233700. </a:t>
            </a:r>
            <a:r>
              <a:rPr lang="en-US" sz="1600" b="0" i="0" dirty="0" err="1">
                <a:solidFill>
                  <a:srgbClr val="212121"/>
                </a:solidFill>
                <a:effectLst/>
                <a:latin typeface="BlinkMacSystemFont"/>
              </a:rPr>
              <a:t>Epub</a:t>
            </a:r>
            <a:r>
              <a:rPr lang="en-US" sz="1600" b="0" i="0" dirty="0">
                <a:solidFill>
                  <a:srgbClr val="212121"/>
                </a:solidFill>
                <a:effectLst/>
                <a:latin typeface="BlinkMacSystemFont"/>
              </a:rPr>
              <a:t> 2010 Mar 1. PMID: 20194891; PMCID: PMC2867259.</a:t>
            </a:r>
          </a:p>
          <a:p>
            <a:pPr marL="457200" lvl="1" indent="0">
              <a:buNone/>
            </a:pPr>
            <a:r>
              <a:rPr lang="en-US" sz="1600" b="0" i="0" dirty="0">
                <a:solidFill>
                  <a:srgbClr val="212121"/>
                </a:solidFill>
                <a:effectLst/>
                <a:latin typeface="BlinkMacSystemFont"/>
              </a:rPr>
              <a:t>Rees DC, Williams TN, Gladwin MT. Sickle-cell disease. Lancet. 2010 Dec 11;376(9757):2018-31. </a:t>
            </a:r>
            <a:r>
              <a:rPr lang="en-US" sz="1600" b="0" i="0" dirty="0" err="1">
                <a:solidFill>
                  <a:srgbClr val="212121"/>
                </a:solidFill>
                <a:effectLst/>
                <a:latin typeface="BlinkMacSystemFont"/>
              </a:rPr>
              <a:t>doi</a:t>
            </a:r>
            <a:r>
              <a:rPr lang="en-US" sz="1600" b="0" i="0" dirty="0">
                <a:solidFill>
                  <a:srgbClr val="212121"/>
                </a:solidFill>
                <a:effectLst/>
                <a:latin typeface="BlinkMacSystemFont"/>
              </a:rPr>
              <a:t>: 10.1016/S0140-6736(10)61029-X. </a:t>
            </a:r>
            <a:r>
              <a:rPr lang="en-US" sz="1600" b="0" i="0" dirty="0" err="1">
                <a:solidFill>
                  <a:srgbClr val="212121"/>
                </a:solidFill>
                <a:effectLst/>
                <a:latin typeface="BlinkMacSystemFont"/>
              </a:rPr>
              <a:t>Epub</a:t>
            </a:r>
            <a:r>
              <a:rPr lang="en-US" sz="1600" b="0" i="0" dirty="0">
                <a:solidFill>
                  <a:srgbClr val="212121"/>
                </a:solidFill>
                <a:effectLst/>
                <a:latin typeface="BlinkMacSystemFont"/>
              </a:rPr>
              <a:t> 2010 Dec 3. PMID: 21131035.</a:t>
            </a:r>
          </a:p>
          <a:p>
            <a:pPr marL="457200" lvl="1" indent="0">
              <a:buNone/>
            </a:pPr>
            <a:r>
              <a:rPr lang="en-US" sz="1600" b="0" i="0" dirty="0">
                <a:solidFill>
                  <a:srgbClr val="212121"/>
                </a:solidFill>
                <a:effectLst/>
                <a:latin typeface="BlinkMacSystemFont"/>
              </a:rPr>
              <a:t>Children’s National Medical Center.  </a:t>
            </a:r>
            <a:r>
              <a:rPr lang="en-US" sz="1600" dirty="0" err="1">
                <a:solidFill>
                  <a:srgbClr val="212121"/>
                </a:solidFill>
                <a:latin typeface="BlinkMacSystemFont"/>
              </a:rPr>
              <a:t>Hydroxurea</a:t>
            </a:r>
            <a:r>
              <a:rPr lang="en-US" sz="1600" dirty="0">
                <a:solidFill>
                  <a:srgbClr val="212121"/>
                </a:solidFill>
                <a:latin typeface="BlinkMacSystemFont"/>
              </a:rPr>
              <a:t> for Sickle Cell Disease.  February 2017.</a:t>
            </a:r>
          </a:p>
          <a:p>
            <a:pPr marL="457200" lvl="1" indent="0">
              <a:buNone/>
            </a:pPr>
            <a:endParaRPr lang="en-US" sz="1600" b="0" i="0" dirty="0">
              <a:solidFill>
                <a:srgbClr val="212121"/>
              </a:solidFill>
              <a:effectLst/>
              <a:latin typeface="BlinkMacSystemFont"/>
            </a:endParaRPr>
          </a:p>
          <a:p>
            <a:pPr marL="457200" lvl="1" indent="0">
              <a:buNone/>
            </a:pPr>
            <a:endParaRPr lang="en-US" sz="1600" b="0" i="0" dirty="0">
              <a:solidFill>
                <a:srgbClr val="212121"/>
              </a:solidFill>
              <a:effectLst/>
              <a:latin typeface="BlinkMacSystemFont"/>
            </a:endParaRPr>
          </a:p>
          <a:p>
            <a:pPr marL="457200" lvl="1" indent="0">
              <a:buNone/>
            </a:pPr>
            <a:endParaRPr lang="en-US" dirty="0"/>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29</a:t>
            </a:fld>
            <a:endParaRPr lang="en-US" altLang="en-US" dirty="0"/>
          </a:p>
        </p:txBody>
      </p:sp>
    </p:spTree>
    <p:extLst>
      <p:ext uri="{BB962C8B-B14F-4D97-AF65-F5344CB8AC3E}">
        <p14:creationId xmlns:p14="http://schemas.microsoft.com/office/powerpoint/2010/main" val="335311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00C0B-4966-84E1-F103-9DC59C894758}"/>
              </a:ext>
            </a:extLst>
          </p:cNvPr>
          <p:cNvSpPr>
            <a:spLocks noGrp="1"/>
          </p:cNvSpPr>
          <p:nvPr>
            <p:ph type="title"/>
          </p:nvPr>
        </p:nvSpPr>
        <p:spPr/>
        <p:txBody>
          <a:bodyPr/>
          <a:lstStyle/>
          <a:p>
            <a:r>
              <a:rPr lang="en-US" sz="4800" dirty="0"/>
              <a:t>Objectives</a:t>
            </a:r>
          </a:p>
        </p:txBody>
      </p:sp>
      <p:sp>
        <p:nvSpPr>
          <p:cNvPr id="3" name="Content Placeholder 2">
            <a:extLst>
              <a:ext uri="{FF2B5EF4-FFF2-40B4-BE49-F238E27FC236}">
                <a16:creationId xmlns:a16="http://schemas.microsoft.com/office/drawing/2014/main" id="{5BA11B54-805E-FC35-981B-779562542304}"/>
              </a:ext>
            </a:extLst>
          </p:cNvPr>
          <p:cNvSpPr>
            <a:spLocks noGrp="1"/>
          </p:cNvSpPr>
          <p:nvPr>
            <p:ph idx="1"/>
          </p:nvPr>
        </p:nvSpPr>
        <p:spPr/>
        <p:txBody>
          <a:bodyPr/>
          <a:lstStyle/>
          <a:p>
            <a:r>
              <a:rPr lang="en-US" sz="2000" dirty="0"/>
              <a:t>Describe the basic pathophysiology of sickle cell disease and its different forms</a:t>
            </a:r>
          </a:p>
          <a:p>
            <a:r>
              <a:rPr lang="en-US" sz="2000" dirty="0"/>
              <a:t>Identify the common complications associated with sickle cell disease</a:t>
            </a:r>
          </a:p>
          <a:p>
            <a:r>
              <a:rPr lang="en-US" sz="2000" dirty="0"/>
              <a:t>Recognize the early signs and symptoms of a </a:t>
            </a:r>
            <a:r>
              <a:rPr lang="en-US" sz="2000" dirty="0" err="1"/>
              <a:t>vaso</a:t>
            </a:r>
            <a:r>
              <a:rPr lang="en-US" sz="2000" dirty="0"/>
              <a:t>-occlusive crisis (pain crisis) and other emergencies</a:t>
            </a:r>
          </a:p>
          <a:p>
            <a:r>
              <a:rPr lang="en-US" sz="2000" dirty="0"/>
              <a:t>Recognize when to implement immediate first-aid and emergency response protocols for a student experiencing complications from sickle cell disease</a:t>
            </a:r>
          </a:p>
          <a:p>
            <a:r>
              <a:rPr lang="en-US" sz="2000" dirty="0"/>
              <a:t>Outline essential day-to-day management strategies for students with sickle cell disease, such as ensuring adequate hydration, monitoring for signs of illness, and temperature regulation</a:t>
            </a:r>
          </a:p>
          <a:p>
            <a:r>
              <a:rPr lang="en-US" sz="2000" dirty="0"/>
              <a:t>List common medications for sickle cell disease and their purpose</a:t>
            </a:r>
          </a:p>
          <a:p>
            <a:endParaRPr lang="en-US" dirty="0"/>
          </a:p>
        </p:txBody>
      </p:sp>
      <p:sp>
        <p:nvSpPr>
          <p:cNvPr id="5" name="Slide Number Placeholder 4">
            <a:extLst>
              <a:ext uri="{FF2B5EF4-FFF2-40B4-BE49-F238E27FC236}">
                <a16:creationId xmlns:a16="http://schemas.microsoft.com/office/drawing/2014/main" id="{669D39F6-8E50-AC45-5D30-B7D8EC7CEBC0}"/>
              </a:ext>
            </a:extLst>
          </p:cNvPr>
          <p:cNvSpPr>
            <a:spLocks noGrp="1"/>
          </p:cNvSpPr>
          <p:nvPr>
            <p:ph type="sldNum" sz="quarter" idx="12"/>
          </p:nvPr>
        </p:nvSpPr>
        <p:spPr/>
        <p:txBody>
          <a:bodyPr/>
          <a:lstStyle/>
          <a:p>
            <a:fld id="{01D4AD2F-F518-4A46-9771-E4F534922DBB}" type="slidenum">
              <a:rPr lang="en-US" altLang="en-US" smtClean="0"/>
              <a:pPr/>
              <a:t>3</a:t>
            </a:fld>
            <a:endParaRPr lang="en-US" altLang="en-US"/>
          </a:p>
        </p:txBody>
      </p:sp>
    </p:spTree>
    <p:extLst>
      <p:ext uri="{BB962C8B-B14F-4D97-AF65-F5344CB8AC3E}">
        <p14:creationId xmlns:p14="http://schemas.microsoft.com/office/powerpoint/2010/main" val="55293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849DBA-F72F-4EF6-8D08-9F79D1968846}"/>
              </a:ext>
            </a:extLst>
          </p:cNvPr>
          <p:cNvSpPr>
            <a:spLocks noGrp="1"/>
          </p:cNvSpPr>
          <p:nvPr>
            <p:ph type="title"/>
          </p:nvPr>
        </p:nvSpPr>
        <p:spPr/>
        <p:txBody>
          <a:bodyPr/>
          <a:lstStyle/>
          <a:p>
            <a:r>
              <a:rPr lang="en-US" sz="4800" dirty="0"/>
              <a:t>Outline</a:t>
            </a:r>
          </a:p>
        </p:txBody>
      </p:sp>
      <p:sp>
        <p:nvSpPr>
          <p:cNvPr id="8" name="Content Placeholder 7">
            <a:extLst>
              <a:ext uri="{FF2B5EF4-FFF2-40B4-BE49-F238E27FC236}">
                <a16:creationId xmlns:a16="http://schemas.microsoft.com/office/drawing/2014/main" id="{C190EAEA-EBEF-42E0-9391-F4FF4C9C7B08}"/>
              </a:ext>
            </a:extLst>
          </p:cNvPr>
          <p:cNvSpPr>
            <a:spLocks noGrp="1"/>
          </p:cNvSpPr>
          <p:nvPr>
            <p:ph idx="1"/>
          </p:nvPr>
        </p:nvSpPr>
        <p:spPr>
          <a:xfrm>
            <a:off x="1079500" y="1767698"/>
            <a:ext cx="10363200" cy="4114800"/>
          </a:xfrm>
        </p:spPr>
        <p:txBody>
          <a:bodyPr/>
          <a:lstStyle/>
          <a:p>
            <a:r>
              <a:rPr lang="en-US" sz="1200" dirty="0"/>
              <a:t>Definition of Sickle Cell Disease</a:t>
            </a:r>
          </a:p>
          <a:p>
            <a:r>
              <a:rPr lang="en-US" sz="1200" dirty="0"/>
              <a:t>Background</a:t>
            </a:r>
          </a:p>
          <a:p>
            <a:pPr lvl="1"/>
            <a:r>
              <a:rPr lang="en-US" sz="1200" dirty="0"/>
              <a:t>Red Blood Cells</a:t>
            </a:r>
          </a:p>
          <a:p>
            <a:pPr lvl="1"/>
            <a:r>
              <a:rPr lang="en-US" sz="1200" dirty="0"/>
              <a:t>Hemoglobin</a:t>
            </a:r>
          </a:p>
          <a:p>
            <a:r>
              <a:rPr lang="en-US" sz="1200" dirty="0"/>
              <a:t>Cause of Sickle Cell Disease</a:t>
            </a:r>
          </a:p>
          <a:p>
            <a:r>
              <a:rPr lang="en-US" sz="1200" dirty="0"/>
              <a:t>Inheritance of Sickle Cell Disease</a:t>
            </a:r>
          </a:p>
          <a:p>
            <a:r>
              <a:rPr lang="en-US" sz="1200" dirty="0"/>
              <a:t>Complications of Sickle Cell Disease</a:t>
            </a:r>
          </a:p>
          <a:p>
            <a:r>
              <a:rPr lang="en-US" sz="1200" dirty="0"/>
              <a:t>Epidemiology </a:t>
            </a:r>
          </a:p>
          <a:p>
            <a:r>
              <a:rPr lang="en-US" sz="1200" dirty="0"/>
              <a:t>Management of Sickle Cell Disease</a:t>
            </a:r>
          </a:p>
          <a:p>
            <a:pPr lvl="1"/>
            <a:r>
              <a:rPr lang="en-US" sz="1200" dirty="0"/>
              <a:t>Preventative Measures</a:t>
            </a:r>
          </a:p>
          <a:p>
            <a:pPr lvl="1"/>
            <a:r>
              <a:rPr lang="en-US" sz="1200" dirty="0"/>
              <a:t>Medications</a:t>
            </a:r>
          </a:p>
          <a:p>
            <a:pPr lvl="1"/>
            <a:r>
              <a:rPr lang="en-US" sz="1200" dirty="0"/>
              <a:t>Transfusions</a:t>
            </a:r>
          </a:p>
          <a:p>
            <a:r>
              <a:rPr lang="en-US" sz="1200" dirty="0"/>
              <a:t>Curative Options</a:t>
            </a:r>
          </a:p>
          <a:p>
            <a:pPr lvl="1"/>
            <a:r>
              <a:rPr lang="en-US" sz="1200" dirty="0"/>
              <a:t>Hematopoietic Stem Cell Transplant</a:t>
            </a:r>
          </a:p>
          <a:p>
            <a:pPr lvl="1"/>
            <a:r>
              <a:rPr lang="en-US" sz="1200" dirty="0"/>
              <a:t>Gene Therapy</a:t>
            </a:r>
          </a:p>
          <a:p>
            <a:r>
              <a:rPr lang="en-US" sz="1200" dirty="0"/>
              <a:t>Crisis Management</a:t>
            </a:r>
          </a:p>
          <a:p>
            <a:pPr lvl="1"/>
            <a:r>
              <a:rPr lang="en-US" sz="1200" dirty="0"/>
              <a:t>Fever</a:t>
            </a:r>
          </a:p>
          <a:p>
            <a:pPr lvl="1"/>
            <a:r>
              <a:rPr lang="en-US" sz="1200" dirty="0"/>
              <a:t>Pain</a:t>
            </a:r>
          </a:p>
          <a:p>
            <a:pPr lvl="1"/>
            <a:r>
              <a:rPr lang="en-US" sz="1200" dirty="0"/>
              <a:t>Acute Chest Syndrome</a:t>
            </a:r>
          </a:p>
          <a:p>
            <a:pPr lvl="1"/>
            <a:r>
              <a:rPr lang="en-US" sz="1200" dirty="0"/>
              <a:t>Stroke</a:t>
            </a:r>
          </a:p>
          <a:p>
            <a:pPr lvl="1"/>
            <a:r>
              <a:rPr lang="en-US" sz="1200" dirty="0"/>
              <a:t>Priapism</a:t>
            </a:r>
          </a:p>
        </p:txBody>
      </p:sp>
      <p:sp>
        <p:nvSpPr>
          <p:cNvPr id="6" name="Slide Number Placeholder 5">
            <a:extLst>
              <a:ext uri="{FF2B5EF4-FFF2-40B4-BE49-F238E27FC236}">
                <a16:creationId xmlns:a16="http://schemas.microsoft.com/office/drawing/2014/main" id="{98D73D65-56CA-41CC-B23A-B585BE2CBCBE}"/>
              </a:ext>
            </a:extLst>
          </p:cNvPr>
          <p:cNvSpPr>
            <a:spLocks noGrp="1"/>
          </p:cNvSpPr>
          <p:nvPr>
            <p:ph type="sldNum" sz="quarter" idx="12"/>
          </p:nvPr>
        </p:nvSpPr>
        <p:spPr/>
        <p:txBody>
          <a:bodyPr/>
          <a:lstStyle/>
          <a:p>
            <a:fld id="{79D068C9-9687-455C-8EF6-95B1B6AEE222}" type="slidenum">
              <a:rPr lang="en-US" altLang="en-US" smtClean="0"/>
              <a:pPr/>
              <a:t>4</a:t>
            </a:fld>
            <a:endParaRPr lang="en-US" altLang="en-US" dirty="0"/>
          </a:p>
        </p:txBody>
      </p:sp>
    </p:spTree>
    <p:extLst>
      <p:ext uri="{BB962C8B-B14F-4D97-AF65-F5344CB8AC3E}">
        <p14:creationId xmlns:p14="http://schemas.microsoft.com/office/powerpoint/2010/main" val="196231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800" dirty="0"/>
              <a:t>What is Sickle Cell Disease?</a:t>
            </a:r>
          </a:p>
        </p:txBody>
      </p:sp>
      <p:sp>
        <p:nvSpPr>
          <p:cNvPr id="6" name="Content Placeholder 5">
            <a:extLst>
              <a:ext uri="{FF2B5EF4-FFF2-40B4-BE49-F238E27FC236}">
                <a16:creationId xmlns:a16="http://schemas.microsoft.com/office/drawing/2014/main" id="{3762679D-98A0-44CE-BFD3-EE72675F64E0}"/>
              </a:ext>
            </a:extLst>
          </p:cNvPr>
          <p:cNvSpPr>
            <a:spLocks noGrp="1"/>
          </p:cNvSpPr>
          <p:nvPr>
            <p:ph sz="half" idx="1"/>
          </p:nvPr>
        </p:nvSpPr>
        <p:spPr/>
        <p:txBody>
          <a:bodyPr/>
          <a:lstStyle/>
          <a:p>
            <a:r>
              <a:rPr lang="en-US" sz="2400" dirty="0"/>
              <a:t>A group of inherited diseases that causes red blood cells to misshapen into a “sickle” shape</a:t>
            </a:r>
          </a:p>
          <a:p>
            <a:endParaRPr lang="en-US" sz="2400" dirty="0"/>
          </a:p>
          <a:p>
            <a:r>
              <a:rPr lang="en-US" sz="2400" dirty="0"/>
              <a:t>One of the most common monogenic disorders worldwide</a:t>
            </a:r>
          </a:p>
          <a:p>
            <a:endParaRPr lang="en-US" sz="2400" dirty="0"/>
          </a:p>
          <a:p>
            <a:r>
              <a:rPr lang="en-US" sz="2400" dirty="0"/>
              <a:t>Affects about 100,000 people in the US</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5</a:t>
            </a:fld>
            <a:endParaRPr lang="en-US" altLang="en-US"/>
          </a:p>
        </p:txBody>
      </p:sp>
      <p:pic>
        <p:nvPicPr>
          <p:cNvPr id="8" name="Picture 7">
            <a:extLst>
              <a:ext uri="{FF2B5EF4-FFF2-40B4-BE49-F238E27FC236}">
                <a16:creationId xmlns:a16="http://schemas.microsoft.com/office/drawing/2014/main" id="{3C7C643C-2C6E-4388-8A4A-AA8E4FBF24CD}"/>
              </a:ext>
            </a:extLst>
          </p:cNvPr>
          <p:cNvPicPr>
            <a:picLocks noChangeAspect="1"/>
          </p:cNvPicPr>
          <p:nvPr/>
        </p:nvPicPr>
        <p:blipFill>
          <a:blip r:embed="rId3"/>
          <a:stretch>
            <a:fillRect/>
          </a:stretch>
        </p:blipFill>
        <p:spPr>
          <a:xfrm>
            <a:off x="6326359" y="2504420"/>
            <a:ext cx="5662202" cy="3029278"/>
          </a:xfrm>
          <a:prstGeom prst="rect">
            <a:avLst/>
          </a:prstGeom>
        </p:spPr>
      </p:pic>
      <p:sp>
        <p:nvSpPr>
          <p:cNvPr id="3" name="TextBox 2">
            <a:extLst>
              <a:ext uri="{FF2B5EF4-FFF2-40B4-BE49-F238E27FC236}">
                <a16:creationId xmlns:a16="http://schemas.microsoft.com/office/drawing/2014/main" id="{33EB1C4A-66DE-48F9-A2B5-061CCEB2B152}"/>
              </a:ext>
            </a:extLst>
          </p:cNvPr>
          <p:cNvSpPr txBox="1"/>
          <p:nvPr/>
        </p:nvSpPr>
        <p:spPr>
          <a:xfrm>
            <a:off x="8866359" y="5287477"/>
            <a:ext cx="3325641" cy="246221"/>
          </a:xfrm>
          <a:prstGeom prst="rect">
            <a:avLst/>
          </a:prstGeom>
          <a:noFill/>
        </p:spPr>
        <p:txBody>
          <a:bodyPr wrap="square" rtlCol="0">
            <a:spAutoFit/>
          </a:bodyPr>
          <a:lstStyle/>
          <a:p>
            <a:r>
              <a:rPr lang="en-US" sz="1000" dirty="0"/>
              <a:t>https://kidshealth.org/en/teens/sickle-cell-anemia.html</a:t>
            </a:r>
          </a:p>
        </p:txBody>
      </p:sp>
    </p:spTree>
    <p:extLst>
      <p:ext uri="{BB962C8B-B14F-4D97-AF65-F5344CB8AC3E}">
        <p14:creationId xmlns:p14="http://schemas.microsoft.com/office/powerpoint/2010/main" val="348116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800" dirty="0"/>
              <a:t>Background: Red Blood Cells</a:t>
            </a:r>
          </a:p>
        </p:txBody>
      </p:sp>
      <p:sp>
        <p:nvSpPr>
          <p:cNvPr id="6" name="Content Placeholder 5">
            <a:extLst>
              <a:ext uri="{FF2B5EF4-FFF2-40B4-BE49-F238E27FC236}">
                <a16:creationId xmlns:a16="http://schemas.microsoft.com/office/drawing/2014/main" id="{3762679D-98A0-44CE-BFD3-EE72675F64E0}"/>
              </a:ext>
            </a:extLst>
          </p:cNvPr>
          <p:cNvSpPr>
            <a:spLocks noGrp="1"/>
          </p:cNvSpPr>
          <p:nvPr>
            <p:ph sz="half" idx="1"/>
          </p:nvPr>
        </p:nvSpPr>
        <p:spPr/>
        <p:txBody>
          <a:bodyPr/>
          <a:lstStyle/>
          <a:p>
            <a:r>
              <a:rPr lang="en-US" sz="1800" dirty="0"/>
              <a:t>Responsible for delivering oxygen throughout the body</a:t>
            </a:r>
          </a:p>
          <a:p>
            <a:endParaRPr lang="en-US" sz="1800" dirty="0"/>
          </a:p>
          <a:p>
            <a:r>
              <a:rPr lang="en-US" sz="1800" dirty="0"/>
              <a:t>Biconcave in shape</a:t>
            </a:r>
          </a:p>
          <a:p>
            <a:endParaRPr lang="en-US" sz="1800" dirty="0"/>
          </a:p>
          <a:p>
            <a:r>
              <a:rPr lang="en-US" sz="1800" dirty="0"/>
              <a:t>Shape allows a large surface area to volume ratio, which is best for gas exchange</a:t>
            </a:r>
          </a:p>
          <a:p>
            <a:endParaRPr lang="en-US" sz="1800" dirty="0"/>
          </a:p>
          <a:p>
            <a:r>
              <a:rPr lang="en-US" sz="1800" dirty="0"/>
              <a:t>Shape allows the RBCs to form stacks to help flow through small capillaries</a:t>
            </a:r>
          </a:p>
          <a:p>
            <a:endParaRPr lang="en-US" sz="1800" dirty="0"/>
          </a:p>
          <a:p>
            <a:r>
              <a:rPr lang="en-US" sz="1800" dirty="0"/>
              <a:t>Flexibility of the cell also helps transport through capillaries</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6</a:t>
            </a:fld>
            <a:endParaRPr lang="en-US" altLang="en-US"/>
          </a:p>
        </p:txBody>
      </p:sp>
      <p:pic>
        <p:nvPicPr>
          <p:cNvPr id="7" name="Picture 2" descr="Blood and blood cells">
            <a:extLst>
              <a:ext uri="{FF2B5EF4-FFF2-40B4-BE49-F238E27FC236}">
                <a16:creationId xmlns:a16="http://schemas.microsoft.com/office/drawing/2014/main" id="{73BE6612-72C9-45E7-8C95-4F56B0D0E5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873" t="21706" b="8715"/>
          <a:stretch/>
        </p:blipFill>
        <p:spPr bwMode="auto">
          <a:xfrm>
            <a:off x="7115266" y="1891159"/>
            <a:ext cx="3997234" cy="40841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2F7B9A9-9B51-4AA0-BFC2-7C917BB0A75F}"/>
              </a:ext>
            </a:extLst>
          </p:cNvPr>
          <p:cNvSpPr txBox="1"/>
          <p:nvPr/>
        </p:nvSpPr>
        <p:spPr>
          <a:xfrm>
            <a:off x="7839891" y="5988278"/>
            <a:ext cx="3325641" cy="215444"/>
          </a:xfrm>
          <a:prstGeom prst="rect">
            <a:avLst/>
          </a:prstGeom>
          <a:noFill/>
        </p:spPr>
        <p:txBody>
          <a:bodyPr wrap="square" rtlCol="0">
            <a:spAutoFit/>
          </a:bodyPr>
          <a:lstStyle/>
          <a:p>
            <a:r>
              <a:rPr lang="en-US" sz="800" dirty="0"/>
              <a:t>https://open.oregonstate.education/aandp/chapter/18-3-erythrocytes/</a:t>
            </a:r>
          </a:p>
        </p:txBody>
      </p:sp>
    </p:spTree>
    <p:extLst>
      <p:ext uri="{BB962C8B-B14F-4D97-AF65-F5344CB8AC3E}">
        <p14:creationId xmlns:p14="http://schemas.microsoft.com/office/powerpoint/2010/main" val="213028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EFE3-03D3-47CD-9406-90A864B95057}"/>
              </a:ext>
            </a:extLst>
          </p:cNvPr>
          <p:cNvSpPr>
            <a:spLocks noGrp="1"/>
          </p:cNvSpPr>
          <p:nvPr>
            <p:ph type="title"/>
          </p:nvPr>
        </p:nvSpPr>
        <p:spPr/>
        <p:txBody>
          <a:bodyPr/>
          <a:lstStyle/>
          <a:p>
            <a:r>
              <a:rPr lang="en-US" sz="4800" dirty="0"/>
              <a:t>Background: Hemoglobin</a:t>
            </a:r>
          </a:p>
        </p:txBody>
      </p:sp>
      <p:sp>
        <p:nvSpPr>
          <p:cNvPr id="3" name="Content Placeholder 2">
            <a:extLst>
              <a:ext uri="{FF2B5EF4-FFF2-40B4-BE49-F238E27FC236}">
                <a16:creationId xmlns:a16="http://schemas.microsoft.com/office/drawing/2014/main" id="{435070C0-962B-4544-AC8F-627F4AEBD12E}"/>
              </a:ext>
            </a:extLst>
          </p:cNvPr>
          <p:cNvSpPr>
            <a:spLocks noGrp="1"/>
          </p:cNvSpPr>
          <p:nvPr>
            <p:ph sz="half" idx="1"/>
          </p:nvPr>
        </p:nvSpPr>
        <p:spPr/>
        <p:txBody>
          <a:bodyPr/>
          <a:lstStyle/>
          <a:p>
            <a:pPr>
              <a:buFont typeface="Arial" panose="020B0604020202020204" pitchFamily="34" charset="0"/>
              <a:buChar char="•"/>
            </a:pPr>
            <a:r>
              <a:rPr lang="en-US" sz="1800" dirty="0"/>
              <a:t>Comprised of 4 polypeptide globin chains: 2 alpha and 2 beta chains</a:t>
            </a:r>
          </a:p>
          <a:p>
            <a:pPr>
              <a:buFont typeface="Arial" panose="020B0604020202020204" pitchFamily="34" charset="0"/>
              <a:buChar char="•"/>
            </a:pPr>
            <a:endParaRPr lang="en-US" sz="1800" dirty="0"/>
          </a:p>
          <a:p>
            <a:pPr>
              <a:buFont typeface="Arial" panose="020B0604020202020204" pitchFamily="34" charset="0"/>
              <a:buChar char="•"/>
            </a:pPr>
            <a:r>
              <a:rPr lang="en-US" sz="1800" dirty="0"/>
              <a:t>Each globin chain is bound to a heme molecule, which contains an iron ion</a:t>
            </a:r>
          </a:p>
          <a:p>
            <a:pPr>
              <a:buFont typeface="Arial" panose="020B0604020202020204" pitchFamily="34" charset="0"/>
              <a:buChar char="•"/>
            </a:pPr>
            <a:endParaRPr lang="en-US" sz="1800" dirty="0"/>
          </a:p>
          <a:p>
            <a:pPr>
              <a:buFont typeface="Arial" panose="020B0604020202020204" pitchFamily="34" charset="0"/>
              <a:buChar char="•"/>
            </a:pPr>
            <a:r>
              <a:rPr lang="en-US" sz="1800" dirty="0"/>
              <a:t>Each iron ion can bind to one oxygen molecule</a:t>
            </a:r>
          </a:p>
          <a:p>
            <a:pPr>
              <a:buFont typeface="Arial" panose="020B0604020202020204" pitchFamily="34" charset="0"/>
              <a:buChar char="•"/>
            </a:pPr>
            <a:endParaRPr lang="en-US" sz="1800" dirty="0"/>
          </a:p>
          <a:p>
            <a:pPr>
              <a:buFont typeface="Arial" panose="020B0604020202020204" pitchFamily="34" charset="0"/>
              <a:buChar char="•"/>
            </a:pPr>
            <a:r>
              <a:rPr lang="en-US" sz="1800" dirty="0"/>
              <a:t>One red blood cell can contain as many as 300 million hemoglobin molecules and transport up to 1.2 billion oxygen molecules</a:t>
            </a:r>
          </a:p>
          <a:p>
            <a:endParaRPr lang="en-US" dirty="0"/>
          </a:p>
        </p:txBody>
      </p:sp>
      <p:pic>
        <p:nvPicPr>
          <p:cNvPr id="7" name="Content Placeholder 6">
            <a:extLst>
              <a:ext uri="{FF2B5EF4-FFF2-40B4-BE49-F238E27FC236}">
                <a16:creationId xmlns:a16="http://schemas.microsoft.com/office/drawing/2014/main" id="{30C81361-C622-42C9-A4FB-396AD4F2E8AF}"/>
              </a:ext>
            </a:extLst>
          </p:cNvPr>
          <p:cNvPicPr>
            <a:picLocks noGrp="1" noChangeAspect="1"/>
          </p:cNvPicPr>
          <p:nvPr>
            <p:ph sz="half" idx="2"/>
          </p:nvPr>
        </p:nvPicPr>
        <p:blipFill>
          <a:blip r:embed="rId3"/>
          <a:stretch>
            <a:fillRect/>
          </a:stretch>
        </p:blipFill>
        <p:spPr>
          <a:xfrm>
            <a:off x="6282316" y="2360815"/>
            <a:ext cx="5686428" cy="2864120"/>
          </a:xfrm>
          <a:prstGeom prst="rect">
            <a:avLst/>
          </a:prstGeom>
        </p:spPr>
      </p:pic>
      <p:sp>
        <p:nvSpPr>
          <p:cNvPr id="6" name="Slide Number Placeholder 5">
            <a:extLst>
              <a:ext uri="{FF2B5EF4-FFF2-40B4-BE49-F238E27FC236}">
                <a16:creationId xmlns:a16="http://schemas.microsoft.com/office/drawing/2014/main" id="{D7491E3B-20DB-44BE-A40D-7BC5C36A1578}"/>
              </a:ext>
            </a:extLst>
          </p:cNvPr>
          <p:cNvSpPr>
            <a:spLocks noGrp="1"/>
          </p:cNvSpPr>
          <p:nvPr>
            <p:ph type="sldNum" sz="quarter" idx="12"/>
          </p:nvPr>
        </p:nvSpPr>
        <p:spPr/>
        <p:txBody>
          <a:bodyPr/>
          <a:lstStyle/>
          <a:p>
            <a:fld id="{79D068C9-9687-455C-8EF6-95B1B6AEE222}" type="slidenum">
              <a:rPr lang="en-US" altLang="en-US" smtClean="0"/>
              <a:pPr/>
              <a:t>7</a:t>
            </a:fld>
            <a:endParaRPr lang="en-US" altLang="en-US"/>
          </a:p>
        </p:txBody>
      </p:sp>
      <p:sp>
        <p:nvSpPr>
          <p:cNvPr id="8" name="TextBox 7">
            <a:extLst>
              <a:ext uri="{FF2B5EF4-FFF2-40B4-BE49-F238E27FC236}">
                <a16:creationId xmlns:a16="http://schemas.microsoft.com/office/drawing/2014/main" id="{EC055323-540F-43A7-B63C-7A5C1A23C494}"/>
              </a:ext>
            </a:extLst>
          </p:cNvPr>
          <p:cNvSpPr txBox="1"/>
          <p:nvPr/>
        </p:nvSpPr>
        <p:spPr>
          <a:xfrm>
            <a:off x="8472197" y="5224935"/>
            <a:ext cx="3619364" cy="215444"/>
          </a:xfrm>
          <a:prstGeom prst="rect">
            <a:avLst/>
          </a:prstGeom>
          <a:noFill/>
        </p:spPr>
        <p:txBody>
          <a:bodyPr wrap="square" rtlCol="0">
            <a:spAutoFit/>
          </a:bodyPr>
          <a:lstStyle/>
          <a:p>
            <a:r>
              <a:rPr lang="en-US" sz="800" dirty="0"/>
              <a:t>https://pediaa.com/what-is-the-function-of-hemoglobin-in-the-human-body/</a:t>
            </a:r>
          </a:p>
        </p:txBody>
      </p:sp>
    </p:spTree>
    <p:extLst>
      <p:ext uri="{BB962C8B-B14F-4D97-AF65-F5344CB8AC3E}">
        <p14:creationId xmlns:p14="http://schemas.microsoft.com/office/powerpoint/2010/main" val="187735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800" dirty="0"/>
              <a:t>What Causes Sickle Cell Disease?</a:t>
            </a:r>
          </a:p>
        </p:txBody>
      </p:sp>
      <p:sp>
        <p:nvSpPr>
          <p:cNvPr id="6" name="Content Placeholder 5">
            <a:extLst>
              <a:ext uri="{FF2B5EF4-FFF2-40B4-BE49-F238E27FC236}">
                <a16:creationId xmlns:a16="http://schemas.microsoft.com/office/drawing/2014/main" id="{3762679D-98A0-44CE-BFD3-EE72675F64E0}"/>
              </a:ext>
            </a:extLst>
          </p:cNvPr>
          <p:cNvSpPr>
            <a:spLocks noGrp="1"/>
          </p:cNvSpPr>
          <p:nvPr>
            <p:ph sz="half" idx="1"/>
          </p:nvPr>
        </p:nvSpPr>
        <p:spPr>
          <a:xfrm>
            <a:off x="1079500" y="1681945"/>
            <a:ext cx="5080000" cy="4114800"/>
          </a:xfrm>
        </p:spPr>
        <p:txBody>
          <a:bodyPr/>
          <a:lstStyle/>
          <a:p>
            <a:r>
              <a:rPr lang="en-US" sz="2000" dirty="0"/>
              <a:t>Caused by a point mutation in the gene that encodes the beta globin chain of hemoglobin</a:t>
            </a:r>
          </a:p>
          <a:p>
            <a:pPr lvl="1"/>
            <a:r>
              <a:rPr lang="en-US" sz="1800" dirty="0"/>
              <a:t>Substitution of glutamic acid for valine in the sixth codon of chromosome 11</a:t>
            </a:r>
          </a:p>
          <a:p>
            <a:pPr lvl="1"/>
            <a:r>
              <a:rPr lang="en-US" sz="1800" dirty="0"/>
              <a:t>Leads to production of the mutated hemoglobin, </a:t>
            </a:r>
            <a:r>
              <a:rPr lang="en-US" sz="1800" dirty="0" err="1"/>
              <a:t>HbS</a:t>
            </a:r>
            <a:endParaRPr lang="en-US" sz="1800" dirty="0"/>
          </a:p>
          <a:p>
            <a:pPr lvl="1"/>
            <a:endParaRPr lang="en-US" sz="1800" dirty="0"/>
          </a:p>
          <a:p>
            <a:r>
              <a:rPr lang="en-US" sz="2000" dirty="0"/>
              <a:t>When </a:t>
            </a:r>
            <a:r>
              <a:rPr lang="en-US" sz="2000" dirty="0" err="1"/>
              <a:t>HbS</a:t>
            </a:r>
            <a:r>
              <a:rPr lang="en-US" sz="2000" dirty="0"/>
              <a:t> is deoxygenated, the hemoglobin can polymerize resulting in the red blood cell assuming the disease’s characteristic “sickle” shape</a:t>
            </a:r>
          </a:p>
          <a:p>
            <a:pPr lvl="1"/>
            <a:r>
              <a:rPr lang="en-US" sz="1800" dirty="0"/>
              <a:t>Sickled red blood cell is more prone to break down</a:t>
            </a:r>
          </a:p>
          <a:p>
            <a:pPr lvl="1"/>
            <a:r>
              <a:rPr lang="en-US" sz="1800" dirty="0"/>
              <a:t>Sickled red blood cell is less flexible and can get stuck/block blood vessels</a:t>
            </a:r>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8</a:t>
            </a:fld>
            <a:endParaRPr lang="en-US" altLang="en-US"/>
          </a:p>
        </p:txBody>
      </p:sp>
      <p:pic>
        <p:nvPicPr>
          <p:cNvPr id="1032" name="Picture 8" descr="Figure 1">
            <a:extLst>
              <a:ext uri="{FF2B5EF4-FFF2-40B4-BE49-F238E27FC236}">
                <a16:creationId xmlns:a16="http://schemas.microsoft.com/office/drawing/2014/main" id="{514DE195-AD92-47C7-A5EF-4CA2FCFE2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763" y="2189113"/>
            <a:ext cx="3615674" cy="39068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23924F4-9E4E-4606-9A0D-88939F41CDFC}"/>
              </a:ext>
            </a:extLst>
          </p:cNvPr>
          <p:cNvPicPr>
            <a:picLocks noChangeAspect="1"/>
          </p:cNvPicPr>
          <p:nvPr/>
        </p:nvPicPr>
        <p:blipFill>
          <a:blip r:embed="rId4"/>
          <a:stretch>
            <a:fillRect/>
          </a:stretch>
        </p:blipFill>
        <p:spPr>
          <a:xfrm>
            <a:off x="9849221" y="3528751"/>
            <a:ext cx="2122648" cy="1395641"/>
          </a:xfrm>
          <a:prstGeom prst="rect">
            <a:avLst/>
          </a:prstGeom>
        </p:spPr>
      </p:pic>
    </p:spTree>
    <p:extLst>
      <p:ext uri="{BB962C8B-B14F-4D97-AF65-F5344CB8AC3E}">
        <p14:creationId xmlns:p14="http://schemas.microsoft.com/office/powerpoint/2010/main" val="416075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40B0D-2E65-4617-8A8D-8FEBEDFF4BF5}"/>
              </a:ext>
            </a:extLst>
          </p:cNvPr>
          <p:cNvSpPr>
            <a:spLocks noGrp="1"/>
          </p:cNvSpPr>
          <p:nvPr>
            <p:ph type="title"/>
          </p:nvPr>
        </p:nvSpPr>
        <p:spPr/>
        <p:txBody>
          <a:bodyPr/>
          <a:lstStyle/>
          <a:p>
            <a:r>
              <a:rPr lang="en-US" sz="4400" dirty="0"/>
              <a:t>How is Sickle Cell Disease Inherited?</a:t>
            </a:r>
          </a:p>
        </p:txBody>
      </p:sp>
      <p:sp>
        <p:nvSpPr>
          <p:cNvPr id="6" name="Content Placeholder 5">
            <a:extLst>
              <a:ext uri="{FF2B5EF4-FFF2-40B4-BE49-F238E27FC236}">
                <a16:creationId xmlns:a16="http://schemas.microsoft.com/office/drawing/2014/main" id="{3762679D-98A0-44CE-BFD3-EE72675F64E0}"/>
              </a:ext>
            </a:extLst>
          </p:cNvPr>
          <p:cNvSpPr>
            <a:spLocks noGrp="1"/>
          </p:cNvSpPr>
          <p:nvPr>
            <p:ph sz="half" idx="1"/>
          </p:nvPr>
        </p:nvSpPr>
        <p:spPr>
          <a:xfrm>
            <a:off x="1079500" y="1681945"/>
            <a:ext cx="5080000" cy="4114800"/>
          </a:xfrm>
        </p:spPr>
        <p:txBody>
          <a:bodyPr/>
          <a:lstStyle/>
          <a:p>
            <a:r>
              <a:rPr lang="en-US" sz="2400" dirty="0"/>
              <a:t>Autosomal recessive pattern of inheritance</a:t>
            </a:r>
          </a:p>
          <a:p>
            <a:pPr lvl="1"/>
            <a:r>
              <a:rPr lang="en-US" sz="2000" dirty="0"/>
              <a:t>Can inherit the </a:t>
            </a:r>
            <a:r>
              <a:rPr lang="en-US" sz="2000" dirty="0" err="1"/>
              <a:t>HbS</a:t>
            </a:r>
            <a:r>
              <a:rPr lang="en-US" sz="2000" dirty="0"/>
              <a:t> mutation from both parents</a:t>
            </a:r>
          </a:p>
          <a:p>
            <a:pPr lvl="1"/>
            <a:r>
              <a:rPr lang="en-US" sz="2000" dirty="0"/>
              <a:t>Can inherit the </a:t>
            </a:r>
            <a:r>
              <a:rPr lang="en-US" sz="2000" dirty="0" err="1"/>
              <a:t>HbS</a:t>
            </a:r>
            <a:r>
              <a:rPr lang="en-US" sz="2000" dirty="0"/>
              <a:t> mutation from one parent and another mutation affecting the production of beta globin (i.e. </a:t>
            </a:r>
            <a:r>
              <a:rPr lang="en-US" sz="2000" dirty="0" err="1"/>
              <a:t>HbSC</a:t>
            </a:r>
            <a:r>
              <a:rPr lang="en-US" sz="2000" dirty="0"/>
              <a:t>, </a:t>
            </a:r>
            <a:r>
              <a:rPr lang="en-US" sz="2000" dirty="0" err="1"/>
              <a:t>HbS</a:t>
            </a:r>
            <a:r>
              <a:rPr lang="el-GR" sz="2000" dirty="0"/>
              <a:t>β</a:t>
            </a:r>
            <a:r>
              <a:rPr lang="en-US" sz="2000" baseline="30000" dirty="0"/>
              <a:t>0</a:t>
            </a:r>
            <a:r>
              <a:rPr lang="en-US" sz="2000" dirty="0"/>
              <a:t>)</a:t>
            </a:r>
            <a:endParaRPr lang="en-US" sz="2000" baseline="30000" dirty="0"/>
          </a:p>
          <a:p>
            <a:pPr lvl="1"/>
            <a:r>
              <a:rPr lang="en-US" sz="2000" dirty="0"/>
              <a:t>If a person has only one copy of the </a:t>
            </a:r>
            <a:r>
              <a:rPr lang="en-US" sz="2000" dirty="0" err="1"/>
              <a:t>HbS</a:t>
            </a:r>
            <a:r>
              <a:rPr lang="en-US" sz="2000" dirty="0"/>
              <a:t> mutation, this person has “sickle cell trait”</a:t>
            </a:r>
          </a:p>
          <a:p>
            <a:pPr lvl="2"/>
            <a:r>
              <a:rPr lang="en-US" sz="1800" dirty="0"/>
              <a:t>Usually has no symptoms</a:t>
            </a:r>
          </a:p>
          <a:p>
            <a:pPr lvl="2"/>
            <a:r>
              <a:rPr lang="en-US" sz="1800" dirty="0"/>
              <a:t>Can pass on the defective gene to future generations</a:t>
            </a:r>
          </a:p>
          <a:p>
            <a:pPr lvl="2"/>
            <a:endParaRPr lang="en-US" sz="1400" dirty="0"/>
          </a:p>
          <a:p>
            <a:pPr lvl="2"/>
            <a:endParaRPr lang="en-US" sz="1000" dirty="0"/>
          </a:p>
        </p:txBody>
      </p:sp>
      <p:sp>
        <p:nvSpPr>
          <p:cNvPr id="5" name="Slide Number Placeholder 4">
            <a:extLst>
              <a:ext uri="{FF2B5EF4-FFF2-40B4-BE49-F238E27FC236}">
                <a16:creationId xmlns:a16="http://schemas.microsoft.com/office/drawing/2014/main" id="{66BEA4D6-76DC-44AC-9BF6-CD8156F377B5}"/>
              </a:ext>
            </a:extLst>
          </p:cNvPr>
          <p:cNvSpPr>
            <a:spLocks noGrp="1"/>
          </p:cNvSpPr>
          <p:nvPr>
            <p:ph type="sldNum" sz="quarter" idx="12"/>
          </p:nvPr>
        </p:nvSpPr>
        <p:spPr/>
        <p:txBody>
          <a:bodyPr/>
          <a:lstStyle/>
          <a:p>
            <a:fld id="{01D4AD2F-F518-4A46-9771-E4F534922DBB}" type="slidenum">
              <a:rPr lang="en-US" altLang="en-US" smtClean="0"/>
              <a:pPr/>
              <a:t>9</a:t>
            </a:fld>
            <a:endParaRPr lang="en-US" altLang="en-US"/>
          </a:p>
        </p:txBody>
      </p:sp>
      <p:pic>
        <p:nvPicPr>
          <p:cNvPr id="5122" name="Picture 2" descr="SCD Flowchart">
            <a:extLst>
              <a:ext uri="{FF2B5EF4-FFF2-40B4-BE49-F238E27FC236}">
                <a16:creationId xmlns:a16="http://schemas.microsoft.com/office/drawing/2014/main" id="{9FAA3995-B5BC-4518-8F23-1EB18BE58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1" y="1631264"/>
            <a:ext cx="4354323" cy="45770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2478FE8-E5E3-4B2D-9AC0-08B448C1C8EA}"/>
              </a:ext>
            </a:extLst>
          </p:cNvPr>
          <p:cNvSpPr txBox="1"/>
          <p:nvPr/>
        </p:nvSpPr>
        <p:spPr>
          <a:xfrm>
            <a:off x="9562355" y="6039018"/>
            <a:ext cx="1926862" cy="338554"/>
          </a:xfrm>
          <a:prstGeom prst="rect">
            <a:avLst/>
          </a:prstGeom>
          <a:noFill/>
        </p:spPr>
        <p:txBody>
          <a:bodyPr wrap="square" rtlCol="0">
            <a:spAutoFit/>
          </a:bodyPr>
          <a:lstStyle/>
          <a:p>
            <a:r>
              <a:rPr lang="en-US" sz="800" dirty="0"/>
              <a:t>https://www.ihtc.org/sickle-cell-causes</a:t>
            </a:r>
          </a:p>
          <a:p>
            <a:r>
              <a:rPr lang="en-US" sz="800" dirty="0"/>
              <a:t>/</a:t>
            </a:r>
          </a:p>
        </p:txBody>
      </p:sp>
    </p:spTree>
    <p:extLst>
      <p:ext uri="{BB962C8B-B14F-4D97-AF65-F5344CB8AC3E}">
        <p14:creationId xmlns:p14="http://schemas.microsoft.com/office/powerpoint/2010/main" val="1780679139"/>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1720</Words>
  <Application>Microsoft Office PowerPoint</Application>
  <PresentationFormat>Widescreen</PresentationFormat>
  <Paragraphs>270</Paragraphs>
  <Slides>29</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BlinkMacSystemFont</vt:lpstr>
      <vt:lpstr>Calibri</vt:lpstr>
      <vt:lpstr>Times</vt:lpstr>
      <vt:lpstr>1_Office Theme</vt:lpstr>
      <vt:lpstr>Introduction to Sickle Cell Disease </vt:lpstr>
      <vt:lpstr>Disclosures</vt:lpstr>
      <vt:lpstr>Objectives</vt:lpstr>
      <vt:lpstr>Outline</vt:lpstr>
      <vt:lpstr>What is Sickle Cell Disease?</vt:lpstr>
      <vt:lpstr>Background: Red Blood Cells</vt:lpstr>
      <vt:lpstr>Background: Hemoglobin</vt:lpstr>
      <vt:lpstr>What Causes Sickle Cell Disease?</vt:lpstr>
      <vt:lpstr>How is Sickle Cell Disease Inherited?</vt:lpstr>
      <vt:lpstr>What are the Complications of Sickle Cell Disease?</vt:lpstr>
      <vt:lpstr>Who Does Sickle Cell Disease Affect?</vt:lpstr>
      <vt:lpstr>How is Sickle Cell Disease Managed?</vt:lpstr>
      <vt:lpstr>How is Sickle Cell Disease Managed?</vt:lpstr>
      <vt:lpstr>How is Sickle Cell Disease Managed?</vt:lpstr>
      <vt:lpstr>How is Sickle Cell Disease Managed?</vt:lpstr>
      <vt:lpstr>How is Sickle Cell Disease Managed?</vt:lpstr>
      <vt:lpstr>Are There Curative Options for Sickle Cell Disease?</vt:lpstr>
      <vt:lpstr>Are There Curative Options for Sickle Cell Disease?</vt:lpstr>
      <vt:lpstr>Crisis Management</vt:lpstr>
      <vt:lpstr>Fever</vt:lpstr>
      <vt:lpstr>Pain</vt:lpstr>
      <vt:lpstr>Pain</vt:lpstr>
      <vt:lpstr>Acute Chest Syndrome</vt:lpstr>
      <vt:lpstr>Acute Chest Syndrome</vt:lpstr>
      <vt:lpstr>Stroke</vt:lpstr>
      <vt:lpstr>Priapism</vt:lpstr>
      <vt:lpstr>Priapism</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Sickle Cell Disease</dc:title>
  <dc:creator>Furstenau, Dana (NIH/NCI) [V]</dc:creator>
  <cp:lastModifiedBy>Dana Furstenau</cp:lastModifiedBy>
  <cp:revision>57</cp:revision>
  <dcterms:created xsi:type="dcterms:W3CDTF">2021-10-10T15:29:32Z</dcterms:created>
  <dcterms:modified xsi:type="dcterms:W3CDTF">2026-04-13T20:09:52Z</dcterms:modified>
</cp:coreProperties>
</file>