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722" r:id="rId3"/>
  </p:sldMasterIdLst>
  <p:notesMasterIdLst>
    <p:notesMasterId r:id="rId45"/>
  </p:notesMasterIdLst>
  <p:handoutMasterIdLst>
    <p:handoutMasterId r:id="rId46"/>
  </p:handoutMasterIdLst>
  <p:sldIdLst>
    <p:sldId id="295" r:id="rId4"/>
    <p:sldId id="510" r:id="rId5"/>
    <p:sldId id="542" r:id="rId6"/>
    <p:sldId id="543" r:id="rId7"/>
    <p:sldId id="539" r:id="rId8"/>
    <p:sldId id="519" r:id="rId9"/>
    <p:sldId id="528" r:id="rId10"/>
    <p:sldId id="532" r:id="rId11"/>
    <p:sldId id="530" r:id="rId12"/>
    <p:sldId id="520" r:id="rId13"/>
    <p:sldId id="439" r:id="rId14"/>
    <p:sldId id="521" r:id="rId15"/>
    <p:sldId id="499" r:id="rId16"/>
    <p:sldId id="464" r:id="rId17"/>
    <p:sldId id="492" r:id="rId18"/>
    <p:sldId id="455" r:id="rId19"/>
    <p:sldId id="498" r:id="rId20"/>
    <p:sldId id="535" r:id="rId21"/>
    <p:sldId id="501" r:id="rId22"/>
    <p:sldId id="502" r:id="rId23"/>
    <p:sldId id="503" r:id="rId24"/>
    <p:sldId id="536" r:id="rId25"/>
    <p:sldId id="537" r:id="rId26"/>
    <p:sldId id="516" r:id="rId27"/>
    <p:sldId id="517" r:id="rId28"/>
    <p:sldId id="538" r:id="rId29"/>
    <p:sldId id="522" r:id="rId30"/>
    <p:sldId id="518" r:id="rId31"/>
    <p:sldId id="533" r:id="rId32"/>
    <p:sldId id="534" r:id="rId33"/>
    <p:sldId id="500" r:id="rId34"/>
    <p:sldId id="545" r:id="rId35"/>
    <p:sldId id="525" r:id="rId36"/>
    <p:sldId id="546" r:id="rId37"/>
    <p:sldId id="547" r:id="rId38"/>
    <p:sldId id="540" r:id="rId39"/>
    <p:sldId id="541" r:id="rId40"/>
    <p:sldId id="526" r:id="rId41"/>
    <p:sldId id="527" r:id="rId42"/>
    <p:sldId id="548" r:id="rId43"/>
    <p:sldId id="473"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2"/>
    <a:srgbClr val="ED7D31"/>
    <a:srgbClr val="89A4A7"/>
    <a:srgbClr val="C55A11"/>
    <a:srgbClr val="BF900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9" autoAdjust="0"/>
    <p:restoredTop sz="56632" autoAdjust="0"/>
  </p:normalViewPr>
  <p:slideViewPr>
    <p:cSldViewPr snapToGrid="0">
      <p:cViewPr varScale="1">
        <p:scale>
          <a:sx n="40" d="100"/>
          <a:sy n="40" d="100"/>
        </p:scale>
        <p:origin x="1506"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4E6F55C-AB8E-473B-B14E-38DF75F1B987}" type="datetimeFigureOut">
              <a:rPr lang="en-US" smtClean="0"/>
              <a:t>12/7/2024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B8E15A-B47E-414A-9266-11AC1E219F00}" type="slidenum">
              <a:rPr lang="en-US" smtClean="0"/>
              <a:t>‹#›</a:t>
            </a:fld>
            <a:endParaRPr lang="en-US"/>
          </a:p>
        </p:txBody>
      </p:sp>
    </p:spTree>
    <p:extLst>
      <p:ext uri="{BB962C8B-B14F-4D97-AF65-F5344CB8AC3E}">
        <p14:creationId xmlns:p14="http://schemas.microsoft.com/office/powerpoint/2010/main" val="406752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350ECB-3843-42CB-8D7F-1B3A9FF34F4B}" type="datetimeFigureOut">
              <a:rPr lang="en-US" smtClean="0"/>
              <a:t>12/7/2024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0A9557C-66D1-4DA7-9680-EE4DD60AA7C5}" type="slidenum">
              <a:rPr lang="en-US" smtClean="0"/>
              <a:t>‹#›</a:t>
            </a:fld>
            <a:endParaRPr lang="en-US"/>
          </a:p>
        </p:txBody>
      </p:sp>
    </p:spTree>
    <p:extLst>
      <p:ext uri="{BB962C8B-B14F-4D97-AF65-F5344CB8AC3E}">
        <p14:creationId xmlns:p14="http://schemas.microsoft.com/office/powerpoint/2010/main" val="21451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books/NBK50718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0" i="0" dirty="0">
                <a:solidFill>
                  <a:srgbClr val="000000"/>
                </a:solidFill>
                <a:effectLst/>
                <a:latin typeface="Aptos"/>
              </a:rPr>
              <a:t>-What are electronic cigarettes?</a:t>
            </a:r>
          </a:p>
          <a:p>
            <a:pPr algn="l" fontAlgn="base"/>
            <a:r>
              <a:rPr lang="en-US" sz="1800" b="0" i="0" dirty="0">
                <a:solidFill>
                  <a:srgbClr val="000000"/>
                </a:solidFill>
                <a:effectLst/>
                <a:latin typeface="Aptos"/>
              </a:rPr>
              <a:t>-What is inside the chemicals of electronic cigarettes?</a:t>
            </a:r>
          </a:p>
          <a:p>
            <a:pPr algn="l" fontAlgn="base"/>
            <a:r>
              <a:rPr lang="en-US" sz="1800" b="0" i="0" dirty="0">
                <a:solidFill>
                  <a:srgbClr val="000000"/>
                </a:solidFill>
                <a:effectLst/>
                <a:latin typeface="Aptos"/>
              </a:rPr>
              <a:t>-What are the concerns for kids using them?</a:t>
            </a:r>
          </a:p>
          <a:p>
            <a:pPr algn="l" fontAlgn="base"/>
            <a:r>
              <a:rPr lang="en-US" sz="1800" b="0" i="0" dirty="0">
                <a:solidFill>
                  <a:srgbClr val="000000"/>
                </a:solidFill>
                <a:effectLst/>
                <a:latin typeface="Aptos"/>
              </a:rPr>
              <a:t>-Can they be a strategy for adults to stop traditional cigarettes?</a:t>
            </a:r>
          </a:p>
          <a:p>
            <a:pPr algn="l" fontAlgn="base"/>
            <a:r>
              <a:rPr lang="en-US" sz="1800" b="0" i="0" dirty="0">
                <a:solidFill>
                  <a:srgbClr val="000000"/>
                </a:solidFill>
                <a:effectLst/>
                <a:latin typeface="Aptos"/>
              </a:rPr>
              <a:t>-Have you seen any health concerns from electronic cigarettes?</a:t>
            </a:r>
          </a:p>
          <a:p>
            <a:pPr algn="l" fontAlgn="base"/>
            <a:r>
              <a:rPr lang="en-US" sz="1800" b="0" i="0" dirty="0">
                <a:solidFill>
                  <a:srgbClr val="000000"/>
                </a:solidFill>
                <a:effectLst/>
                <a:latin typeface="Aptos"/>
              </a:rPr>
              <a:t>-How does one receive help if they feel they are addicted to electronic cigarettes?</a:t>
            </a:r>
          </a:p>
          <a:p>
            <a:endParaRPr lang="en-US" dirty="0"/>
          </a:p>
        </p:txBody>
      </p:sp>
      <p:sp>
        <p:nvSpPr>
          <p:cNvPr id="4" name="Slide Number Placeholder 3"/>
          <p:cNvSpPr>
            <a:spLocks noGrp="1"/>
          </p:cNvSpPr>
          <p:nvPr>
            <p:ph type="sldNum" sz="quarter" idx="5"/>
          </p:nvPr>
        </p:nvSpPr>
        <p:spPr/>
        <p:txBody>
          <a:bodyPr/>
          <a:lstStyle/>
          <a:p>
            <a:fld id="{D0A9557C-66D1-4DA7-9680-EE4DD60AA7C5}" type="slidenum">
              <a:rPr lang="en-US" smtClean="0"/>
              <a:t>2</a:t>
            </a:fld>
            <a:endParaRPr lang="en-US"/>
          </a:p>
        </p:txBody>
      </p:sp>
    </p:spTree>
    <p:extLst>
      <p:ext uri="{BB962C8B-B14F-4D97-AF65-F5344CB8AC3E}">
        <p14:creationId xmlns:p14="http://schemas.microsoft.com/office/powerpoint/2010/main" val="97817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20</a:t>
            </a:fld>
            <a:endParaRPr lang="en-US"/>
          </a:p>
        </p:txBody>
      </p:sp>
    </p:spTree>
    <p:extLst>
      <p:ext uri="{BB962C8B-B14F-4D97-AF65-F5344CB8AC3E}">
        <p14:creationId xmlns:p14="http://schemas.microsoft.com/office/powerpoint/2010/main" val="408826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Words</a:t>
            </a:r>
            <a:r>
              <a:rPr lang="en-US" b="1" baseline="0" dirty="0"/>
              <a:t> for the class to know: </a:t>
            </a:r>
            <a:r>
              <a:rPr lang="en-US" b="1" baseline="0" dirty="0" err="1"/>
              <a:t>Diacetyl</a:t>
            </a:r>
            <a:endParaRPr lang="en-US" dirty="0"/>
          </a:p>
          <a:p>
            <a:endParaRPr lang="en-US" dirty="0"/>
          </a:p>
          <a:p>
            <a:r>
              <a:rPr lang="en-US" dirty="0"/>
              <a:t>All these foods contain </a:t>
            </a:r>
            <a:r>
              <a:rPr lang="en-US" dirty="0" err="1"/>
              <a:t>diacetyl</a:t>
            </a:r>
            <a:endParaRPr lang="en-US" dirty="0"/>
          </a:p>
          <a:p>
            <a:endParaRPr lang="en-US" dirty="0"/>
          </a:p>
          <a:p>
            <a:r>
              <a:rPr lang="en-US" dirty="0"/>
              <a:t>Ask the kids how many people have eaten</a:t>
            </a:r>
            <a:r>
              <a:rPr lang="en-US" baseline="0" dirty="0"/>
              <a:t> these foods?  Ask them what brand of pop tarts they like!</a:t>
            </a:r>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21</a:t>
            </a:fld>
            <a:endParaRPr lang="en-US"/>
          </a:p>
        </p:txBody>
      </p:sp>
    </p:spTree>
    <p:extLst>
      <p:ext uri="{BB962C8B-B14F-4D97-AF65-F5344CB8AC3E}">
        <p14:creationId xmlns:p14="http://schemas.microsoft.com/office/powerpoint/2010/main" val="2807841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a:t>
            </a:r>
            <a:r>
              <a:rPr lang="en-US" dirty="0" err="1"/>
              <a:t>Diacetyl</a:t>
            </a:r>
            <a:r>
              <a:rPr lang="en-US" baseline="0" dirty="0"/>
              <a:t> was inhaled by factory workers at a pop corn factory, leading to bronchiolitis obliterans (then known as pop corn lung).</a:t>
            </a:r>
          </a:p>
          <a:p>
            <a:br>
              <a:rPr lang="en-US" baseline="0" dirty="0"/>
            </a:br>
            <a:r>
              <a:rPr lang="en-US" baseline="0" dirty="0"/>
              <a:t>B.O. has a 95% mortality rate at 5-years</a:t>
            </a:r>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22</a:t>
            </a:fld>
            <a:endParaRPr lang="en-US"/>
          </a:p>
        </p:txBody>
      </p:sp>
    </p:spTree>
    <p:extLst>
      <p:ext uri="{BB962C8B-B14F-4D97-AF65-F5344CB8AC3E}">
        <p14:creationId xmlns:p14="http://schemas.microsoft.com/office/powerpoint/2010/main" val="118744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Words</a:t>
            </a:r>
            <a:r>
              <a:rPr lang="en-US" b="1" baseline="0" dirty="0"/>
              <a:t> for the class to know: Formaldehyde </a:t>
            </a:r>
            <a:endParaRPr lang="en-US" dirty="0"/>
          </a:p>
          <a:p>
            <a:endParaRPr lang="en-US" dirty="0"/>
          </a:p>
          <a:p>
            <a:r>
              <a:rPr lang="en-US" dirty="0"/>
              <a:t>All these foods contain </a:t>
            </a:r>
            <a:r>
              <a:rPr lang="en-US" dirty="0" err="1"/>
              <a:t>diacetyl</a:t>
            </a:r>
            <a:endParaRPr lang="en-US" dirty="0"/>
          </a:p>
          <a:p>
            <a:endParaRPr lang="en-US" dirty="0"/>
          </a:p>
          <a:p>
            <a:r>
              <a:rPr lang="en-US" dirty="0"/>
              <a:t>Ask the kids how many people have eaten</a:t>
            </a:r>
            <a:r>
              <a:rPr lang="en-US" baseline="0" dirty="0"/>
              <a:t> these foods?  Ask them what brand of pop tarts they like!</a:t>
            </a:r>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23</a:t>
            </a:fld>
            <a:endParaRPr lang="en-US"/>
          </a:p>
        </p:txBody>
      </p:sp>
    </p:spTree>
    <p:extLst>
      <p:ext uri="{BB962C8B-B14F-4D97-AF65-F5344CB8AC3E}">
        <p14:creationId xmlns:p14="http://schemas.microsoft.com/office/powerpoint/2010/main" val="9568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flavoring compounds, propylene glycol, and glycerol in e-cigarette liquids are approved by the FDA and found on the Generally Recognized as Safe (GRAS) list.12 However, GRAS chemicals are tested and approved for ingestion only, not for inhalation. The GRAS approved flavoring compound </a:t>
            </a:r>
            <a:r>
              <a:rPr lang="en-US" sz="1200" b="0" i="0" u="none" strike="noStrike" kern="1200" baseline="0" dirty="0" err="1">
                <a:solidFill>
                  <a:schemeClr val="tx1"/>
                </a:solidFill>
                <a:latin typeface="+mn-lt"/>
                <a:ea typeface="+mn-ea"/>
                <a:cs typeface="+mn-cs"/>
              </a:rPr>
              <a:t>diacetyl</a:t>
            </a:r>
            <a:r>
              <a:rPr lang="en-US" sz="1200" b="0" i="0" u="none" strike="noStrike" kern="1200" baseline="0" dirty="0">
                <a:solidFill>
                  <a:schemeClr val="tx1"/>
                </a:solidFill>
                <a:latin typeface="+mn-lt"/>
                <a:ea typeface="+mn-ea"/>
                <a:cs typeface="+mn-cs"/>
              </a:rPr>
              <a:t> that is used to create savory, sweet, and fruit flavors is known to produce severe respiratory diseases upon inhalation and has been identified in </a:t>
            </a:r>
            <a:r>
              <a:rPr lang="it-IT" sz="1200" b="0" i="0" u="none" strike="noStrike" kern="1200" baseline="0" dirty="0">
                <a:solidFill>
                  <a:schemeClr val="tx1"/>
                </a:solidFill>
                <a:latin typeface="+mn-lt"/>
                <a:ea typeface="+mn-ea"/>
                <a:cs typeface="+mn-cs"/>
              </a:rPr>
              <a:t>e-cigarette aerosol in numerous studies.</a:t>
            </a:r>
          </a:p>
          <a:p>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Based on information from e-cigarette manufacturers, a full e-cigarette cartridge provides approximately 300 puffs.63 These figures</a:t>
            </a:r>
          </a:p>
          <a:p>
            <a:r>
              <a:rPr lang="en-US" sz="1200" b="0" i="0" u="none" strike="noStrike" kern="1200" baseline="0" dirty="0">
                <a:solidFill>
                  <a:schemeClr val="tx1"/>
                </a:solidFill>
                <a:latin typeface="+mn-lt"/>
                <a:ea typeface="+mn-ea"/>
                <a:cs typeface="+mn-cs"/>
              </a:rPr>
              <a:t>indicate that the average e-cigarette user may be inhaling formaldehyde at concentrations that would be unacceptable in the workplace, and they are doing this nearly 300 times each day. This puts users at a high risk of the upper respiratory tract irritation, eye irritation, and dermal and respiratory sensitization that the ACGIH based its guidelines upon.</a:t>
            </a:r>
          </a:p>
          <a:p>
            <a:endParaRPr lang="en-US" sz="1200" b="0" i="0" u="none" strike="noStrike" kern="1200" baseline="0" dirty="0">
              <a:solidFill>
                <a:schemeClr val="tx1"/>
              </a:solidFill>
              <a:latin typeface="+mn-lt"/>
              <a:ea typeface="+mn-ea"/>
              <a:cs typeface="+mn-cs"/>
            </a:endParaRPr>
          </a:p>
          <a:p>
            <a:r>
              <a:rPr lang="en-US" b="0" i="0" dirty="0">
                <a:solidFill>
                  <a:srgbClr val="000000"/>
                </a:solidFill>
                <a:effectLst/>
                <a:latin typeface="Times New Roman" panose="02020603050405020304" pitchFamily="18" charset="0"/>
              </a:rPr>
              <a:t>solvent carriers (PG and glycerol), tobacco-specific nitrosamines (TSNAs), aldehydes, metals, volatile organic compounds (VOCs), phenolic compounds, polycyclic aromatic hydrocarbons (PAHs), flavorings, tobacco alkaloids, and drug</a:t>
            </a:r>
          </a:p>
          <a:p>
            <a:endParaRPr lang="en-US" b="0" i="0" dirty="0">
              <a:solidFill>
                <a:srgbClr val="000000"/>
              </a:solidFill>
              <a:effectLst/>
              <a:latin typeface="Times New Roman" panose="02020603050405020304" pitchFamily="18" charset="0"/>
            </a:endParaRPr>
          </a:p>
          <a:p>
            <a:r>
              <a:rPr lang="en-US" dirty="0">
                <a:hlinkClick r:id="rId3"/>
              </a:rPr>
              <a:t>Toxicology of E-Cigarette Constituents - Public Health Consequences of E-Cigarettes - NCBI Bookshelf (nih.gov)</a:t>
            </a:r>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24</a:t>
            </a:fld>
            <a:endParaRPr lang="en-US"/>
          </a:p>
        </p:txBody>
      </p:sp>
    </p:spTree>
    <p:extLst>
      <p:ext uri="{BB962C8B-B14F-4D97-AF65-F5344CB8AC3E}">
        <p14:creationId xmlns:p14="http://schemas.microsoft.com/office/powerpoint/2010/main" val="288091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studies are finding that these products cause harm to children now: chronic cough, asthma, bronchitis, frequent infections. Above are some of the published data to date. These outcomes concern us because they seem to follow along the same trajectory as traditional cigarettes. Meaning, if these youth vape now, these symptoms, though reversible in the present, become future diseases like emphysema, chronic bronchitis, and COPD decades later (just like traditional cigarettes).</a:t>
            </a:r>
          </a:p>
        </p:txBody>
      </p:sp>
      <p:sp>
        <p:nvSpPr>
          <p:cNvPr id="4" name="Slide Number Placeholder 3"/>
          <p:cNvSpPr>
            <a:spLocks noGrp="1"/>
          </p:cNvSpPr>
          <p:nvPr>
            <p:ph type="sldNum" sz="quarter" idx="5"/>
          </p:nvPr>
        </p:nvSpPr>
        <p:spPr/>
        <p:txBody>
          <a:bodyPr/>
          <a:lstStyle/>
          <a:p>
            <a:fld id="{D0A9557C-66D1-4DA7-9680-EE4DD60AA7C5}" type="slidenum">
              <a:rPr lang="en-US" smtClean="0"/>
              <a:t>28</a:t>
            </a:fld>
            <a:endParaRPr lang="en-US"/>
          </a:p>
        </p:txBody>
      </p:sp>
    </p:spTree>
    <p:extLst>
      <p:ext uri="{BB962C8B-B14F-4D97-AF65-F5344CB8AC3E}">
        <p14:creationId xmlns:p14="http://schemas.microsoft.com/office/powerpoint/2010/main" val="87326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to define “addiction”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Words</a:t>
            </a:r>
            <a:r>
              <a:rPr lang="en-US" b="1" baseline="0" dirty="0"/>
              <a:t> for the class to know: Acetylcholine</a:t>
            </a:r>
            <a:endParaRPr lang="en-US" b="1" dirty="0"/>
          </a:p>
          <a:p>
            <a:endParaRPr lang="en-US" dirty="0"/>
          </a:p>
        </p:txBody>
      </p:sp>
      <p:sp>
        <p:nvSpPr>
          <p:cNvPr id="4" name="Slide Number Placeholder 3"/>
          <p:cNvSpPr>
            <a:spLocks noGrp="1"/>
          </p:cNvSpPr>
          <p:nvPr>
            <p:ph type="sldNum" sz="quarter" idx="10"/>
          </p:nvPr>
        </p:nvSpPr>
        <p:spPr/>
        <p:txBody>
          <a:bodyPr/>
          <a:lstStyle/>
          <a:p>
            <a:fld id="{D0A9557C-66D1-4DA7-9680-EE4DD60AA7C5}" type="slidenum">
              <a:rPr lang="en-US" smtClean="0"/>
              <a:t>29</a:t>
            </a:fld>
            <a:endParaRPr lang="en-US"/>
          </a:p>
        </p:txBody>
      </p:sp>
    </p:spTree>
    <p:extLst>
      <p:ext uri="{BB962C8B-B14F-4D97-AF65-F5344CB8AC3E}">
        <p14:creationId xmlns:p14="http://schemas.microsoft.com/office/powerpoint/2010/main" val="257287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Nicotine drives addiction by RE-WIRING the “Pre-frontal Cortex”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Words</a:t>
            </a:r>
            <a:r>
              <a:rPr lang="en-US" b="1" baseline="0" dirty="0"/>
              <a:t> for the class to know: Pre-frontal Cortex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**It drives our behaviors for things like “eating” and “sleeping”</a:t>
            </a:r>
            <a:endParaRPr lang="en-US" b="1" dirty="0"/>
          </a:p>
          <a:p>
            <a:endParaRPr lang="en-US" dirty="0"/>
          </a:p>
          <a:p>
            <a:endParaRPr lang="en-US" dirty="0"/>
          </a:p>
          <a:p>
            <a:r>
              <a:rPr lang="en-US" dirty="0"/>
              <a:t>AT WHAT AGE DOES THE PREFRONTAL</a:t>
            </a:r>
            <a:r>
              <a:rPr lang="en-US" baseline="0" dirty="0"/>
              <a:t> CORTEX STOP FORMING = 25 </a:t>
            </a:r>
            <a:r>
              <a:rPr lang="en-US" baseline="0" dirty="0">
                <a:sym typeface="Wingdings" panose="05000000000000000000" pitchFamily="2" charset="2"/>
              </a:rPr>
              <a:t> this is why they target youth!  It’s more likely you’ll be become addicted and STAY ADDICTED!!</a:t>
            </a:r>
          </a:p>
          <a:p>
            <a:r>
              <a:rPr lang="en-US" baseline="0" dirty="0">
                <a:sym typeface="Wingdings" panose="05000000000000000000" pitchFamily="2" charset="2"/>
              </a:rPr>
              <a:t>*If they can get you to vape before 25, you’ll be addicted for the rest of your life!!!!</a:t>
            </a:r>
          </a:p>
        </p:txBody>
      </p:sp>
      <p:sp>
        <p:nvSpPr>
          <p:cNvPr id="4" name="Slide Number Placeholder 3"/>
          <p:cNvSpPr>
            <a:spLocks noGrp="1"/>
          </p:cNvSpPr>
          <p:nvPr>
            <p:ph type="sldNum" sz="quarter" idx="10"/>
          </p:nvPr>
        </p:nvSpPr>
        <p:spPr/>
        <p:txBody>
          <a:bodyPr/>
          <a:lstStyle/>
          <a:p>
            <a:fld id="{D0A9557C-66D1-4DA7-9680-EE4DD60AA7C5}" type="slidenum">
              <a:rPr lang="en-US" smtClean="0"/>
              <a:t>30</a:t>
            </a:fld>
            <a:endParaRPr lang="en-US"/>
          </a:p>
        </p:txBody>
      </p:sp>
    </p:spTree>
    <p:extLst>
      <p:ext uri="{BB962C8B-B14F-4D97-AF65-F5344CB8AC3E}">
        <p14:creationId xmlns:p14="http://schemas.microsoft.com/office/powerpoint/2010/main" val="3088636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D0B8C-BD9C-4945-B2B3-69475310B6C7}"/>
              </a:ext>
            </a:extLst>
          </p:cNvPr>
          <p:cNvSpPr>
            <a:spLocks noGrp="1" noRot="1" noChangeAspect="1"/>
          </p:cNvSpPr>
          <p:nvPr>
            <p:ph type="sldImg"/>
          </p:nvPr>
        </p:nvSpPr>
        <p:spPr/>
      </p:sp>
      <p:sp>
        <p:nvSpPr>
          <p:cNvPr id="35842" name="Notes Placeholder 2">
            <a:extLst>
              <a:ext uri="{FF2B5EF4-FFF2-40B4-BE49-F238E27FC236}">
                <a16:creationId xmlns:a16="http://schemas.microsoft.com/office/drawing/2014/main" id="{33F160BA-A7A2-7542-90B6-5DD209099B01}"/>
              </a:ext>
            </a:extLst>
          </p:cNvPr>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AND PERMANENT ADDICTION</a:t>
            </a:r>
          </a:p>
        </p:txBody>
      </p:sp>
      <p:sp>
        <p:nvSpPr>
          <p:cNvPr id="35843" name="Slide Number Placeholder 3">
            <a:extLst>
              <a:ext uri="{FF2B5EF4-FFF2-40B4-BE49-F238E27FC236}">
                <a16:creationId xmlns:a16="http://schemas.microsoft.com/office/drawing/2014/main" id="{7856BF9D-2367-2342-9E10-6131EE2918B0}"/>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5F3080C-84DF-AC41-9E73-4050F77053EE}" type="slidenum">
              <a:rPr lang="en-US" altLang="en-US" sz="1200"/>
              <a:pPr/>
              <a:t>31</a:t>
            </a:fld>
            <a:endParaRPr lang="en-US" altLang="en-US" sz="1200"/>
          </a:p>
        </p:txBody>
      </p:sp>
    </p:spTree>
    <p:extLst>
      <p:ext uri="{BB962C8B-B14F-4D97-AF65-F5344CB8AC3E}">
        <p14:creationId xmlns:p14="http://schemas.microsoft.com/office/powerpoint/2010/main" val="2615753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a:t>
            </a:r>
            <a:r>
              <a:rPr lang="en-US" dirty="0" err="1"/>
              <a:t>yo</a:t>
            </a:r>
            <a:r>
              <a:rPr lang="en-US" dirty="0"/>
              <a:t> who had a pneumothorax</a:t>
            </a:r>
          </a:p>
          <a:p>
            <a:r>
              <a:rPr lang="en-US" dirty="0"/>
              <a:t>Plus the aforementioned slides</a:t>
            </a:r>
          </a:p>
        </p:txBody>
      </p:sp>
      <p:sp>
        <p:nvSpPr>
          <p:cNvPr id="4" name="Slide Number Placeholder 3"/>
          <p:cNvSpPr>
            <a:spLocks noGrp="1"/>
          </p:cNvSpPr>
          <p:nvPr>
            <p:ph type="sldNum" sz="quarter" idx="5"/>
          </p:nvPr>
        </p:nvSpPr>
        <p:spPr/>
        <p:txBody>
          <a:bodyPr/>
          <a:lstStyle/>
          <a:p>
            <a:fld id="{D0A9557C-66D1-4DA7-9680-EE4DD60AA7C5}" type="slidenum">
              <a:rPr lang="en-US" smtClean="0"/>
              <a:t>40</a:t>
            </a:fld>
            <a:endParaRPr lang="en-US"/>
          </a:p>
        </p:txBody>
      </p:sp>
    </p:spTree>
    <p:extLst>
      <p:ext uri="{BB962C8B-B14F-4D97-AF65-F5344CB8AC3E}">
        <p14:creationId xmlns:p14="http://schemas.microsoft.com/office/powerpoint/2010/main" val="158599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a:t>
            </a:r>
            <a:r>
              <a:rPr lang="en-US" dirty="0" err="1"/>
              <a:t>yo</a:t>
            </a:r>
            <a:r>
              <a:rPr lang="en-US" dirty="0"/>
              <a:t> who had a pneumothorax</a:t>
            </a:r>
          </a:p>
          <a:p>
            <a:r>
              <a:rPr lang="en-US" dirty="0"/>
              <a:t>Plus the aforementioned slides</a:t>
            </a:r>
          </a:p>
        </p:txBody>
      </p:sp>
      <p:sp>
        <p:nvSpPr>
          <p:cNvPr id="4" name="Slide Number Placeholder 3"/>
          <p:cNvSpPr>
            <a:spLocks noGrp="1"/>
          </p:cNvSpPr>
          <p:nvPr>
            <p:ph type="sldNum" sz="quarter" idx="5"/>
          </p:nvPr>
        </p:nvSpPr>
        <p:spPr/>
        <p:txBody>
          <a:bodyPr/>
          <a:lstStyle/>
          <a:p>
            <a:fld id="{D0A9557C-66D1-4DA7-9680-EE4DD60AA7C5}" type="slidenum">
              <a:rPr lang="en-US" smtClean="0"/>
              <a:t>4</a:t>
            </a:fld>
            <a:endParaRPr lang="en-US"/>
          </a:p>
        </p:txBody>
      </p:sp>
    </p:spTree>
    <p:extLst>
      <p:ext uri="{BB962C8B-B14F-4D97-AF65-F5344CB8AC3E}">
        <p14:creationId xmlns:p14="http://schemas.microsoft.com/office/powerpoint/2010/main" val="185415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 </a:t>
            </a:r>
            <a:r>
              <a:rPr lang="en-US" dirty="0" err="1"/>
              <a:t>yo</a:t>
            </a:r>
            <a:r>
              <a:rPr lang="en-US" dirty="0"/>
              <a:t> who had a pneumothorax</a:t>
            </a:r>
          </a:p>
          <a:p>
            <a:r>
              <a:rPr lang="en-US" dirty="0"/>
              <a:t>Plus the aforementioned slides</a:t>
            </a:r>
          </a:p>
        </p:txBody>
      </p:sp>
      <p:sp>
        <p:nvSpPr>
          <p:cNvPr id="4" name="Slide Number Placeholder 3"/>
          <p:cNvSpPr>
            <a:spLocks noGrp="1"/>
          </p:cNvSpPr>
          <p:nvPr>
            <p:ph type="sldNum" sz="quarter" idx="5"/>
          </p:nvPr>
        </p:nvSpPr>
        <p:spPr/>
        <p:txBody>
          <a:bodyPr/>
          <a:lstStyle/>
          <a:p>
            <a:fld id="{D0A9557C-66D1-4DA7-9680-EE4DD60AA7C5}" type="slidenum">
              <a:rPr lang="en-US" smtClean="0"/>
              <a:t>6</a:t>
            </a:fld>
            <a:endParaRPr lang="en-US"/>
          </a:p>
        </p:txBody>
      </p:sp>
    </p:spTree>
    <p:extLst>
      <p:ext uri="{BB962C8B-B14F-4D97-AF65-F5344CB8AC3E}">
        <p14:creationId xmlns:p14="http://schemas.microsoft.com/office/powerpoint/2010/main" val="18961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e-cigarette is a battery-operated nicotine delivery device consisting of a heating chamber and a liquid-containing cartridge. The devices can be purchased with cartridges that are disposed of once empty or as vaporizers with a refillable tank that allows users to create their own mixtures and flavors of e-cigarette fluid. E cigarette liquids are composed of nicotine and flavorings dissolved in a propylene glycol and/or glycerol vehicle.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glycerol and propylene glycol base is the major constituent of e-cigarette liquid, comprising approximately 80−97% of the e-cigarette liquid by weight.11 When a user draws air through the e-cigarette, the liquid in an e-cigarette is heated, creating an aerosol that is inhaled.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flavoring compounds, propylene glycol, and glycerol in e-cigarette liquids are approved by the FDA and found on the Generally Recognized as Safe (GRAS) list.12 However, GRAS chemicals are tested and approved for ingestion only, not for inhalation. The GRAS approved flavoring compound </a:t>
            </a:r>
            <a:r>
              <a:rPr lang="en-US" sz="1200" b="0" i="0" u="none" strike="noStrike" kern="1200" baseline="0" dirty="0" err="1">
                <a:solidFill>
                  <a:schemeClr val="tx1"/>
                </a:solidFill>
                <a:latin typeface="+mn-lt"/>
                <a:ea typeface="+mn-ea"/>
                <a:cs typeface="+mn-cs"/>
              </a:rPr>
              <a:t>diacetyl</a:t>
            </a:r>
            <a:r>
              <a:rPr lang="en-US" sz="1200" b="0" i="0" u="none" strike="noStrike" kern="1200" baseline="0" dirty="0">
                <a:solidFill>
                  <a:schemeClr val="tx1"/>
                </a:solidFill>
                <a:latin typeface="+mn-lt"/>
                <a:ea typeface="+mn-ea"/>
                <a:cs typeface="+mn-cs"/>
              </a:rPr>
              <a:t> that is used to create savory, sweet, and fruit flavors is known to produce severe respiratory diseases upon inhalation and has been identified in </a:t>
            </a:r>
            <a:r>
              <a:rPr lang="it-IT" sz="1200" b="0" i="0" u="none" strike="noStrike" kern="1200" baseline="0" dirty="0">
                <a:solidFill>
                  <a:schemeClr val="tx1"/>
                </a:solidFill>
                <a:latin typeface="+mn-lt"/>
                <a:ea typeface="+mn-ea"/>
                <a:cs typeface="+mn-cs"/>
              </a:rPr>
              <a:t>e-cigarette aerosol in numerous studies.</a:t>
            </a:r>
          </a:p>
          <a:p>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Based on information from e-cigarette manufacturers, a full e-cigarette cartridge provides approximately 300 puffs.63 These figures</a:t>
            </a:r>
          </a:p>
          <a:p>
            <a:r>
              <a:rPr lang="en-US" sz="1200" b="0" i="0" u="none" strike="noStrike" kern="1200" baseline="0" dirty="0">
                <a:solidFill>
                  <a:schemeClr val="tx1"/>
                </a:solidFill>
                <a:latin typeface="+mn-lt"/>
                <a:ea typeface="+mn-ea"/>
                <a:cs typeface="+mn-cs"/>
              </a:rPr>
              <a:t>indicate that the average e-cigarette user may be inhaling formaldehyde at concentrations that would be unacceptable in the workplace, and they are doing this nearly 300 times each day. This puts users at a high risk of the upper respiratory tract irritation, eye irritation, and dermal and respiratory sensitization that the ACGIH based its guidelines upon.</a:t>
            </a:r>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11</a:t>
            </a:fld>
            <a:endParaRPr lang="en-US"/>
          </a:p>
        </p:txBody>
      </p:sp>
    </p:spTree>
    <p:extLst>
      <p:ext uri="{BB962C8B-B14F-4D97-AF65-F5344CB8AC3E}">
        <p14:creationId xmlns:p14="http://schemas.microsoft.com/office/powerpoint/2010/main" val="189861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TO DEFINE “Addiction”</a:t>
            </a:r>
          </a:p>
          <a:p>
            <a:endParaRPr lang="en-US" dirty="0"/>
          </a:p>
          <a:p>
            <a:endParaRPr lang="en-US" dirty="0"/>
          </a:p>
          <a:p>
            <a:r>
              <a:rPr lang="en-US" b="1" dirty="0"/>
              <a:t>Words</a:t>
            </a:r>
            <a:r>
              <a:rPr lang="en-US" b="1" baseline="0" dirty="0"/>
              <a:t> for the class to know: Nicotine</a:t>
            </a:r>
            <a:endParaRPr lang="en-US" b="1" dirty="0"/>
          </a:p>
          <a:p>
            <a:endParaRPr lang="en-US" dirty="0"/>
          </a:p>
          <a:p>
            <a:r>
              <a:rPr lang="en-US" dirty="0"/>
              <a:t>Discuss how it mimics in structure acetylcholine, the most abundant neurotransmitter</a:t>
            </a:r>
            <a:r>
              <a:rPr lang="en-US" baseline="0" dirty="0"/>
              <a:t> and thus takes over the acetylcholine receptors</a:t>
            </a:r>
          </a:p>
          <a:p>
            <a:r>
              <a:rPr lang="en-US" baseline="0" dirty="0"/>
              <a:t>**Because it looks like acetylcholine, it HIJACKS it’s receptors and begins to form an addiction.</a:t>
            </a:r>
            <a:endParaRPr lang="en-US" dirty="0"/>
          </a:p>
        </p:txBody>
      </p:sp>
      <p:sp>
        <p:nvSpPr>
          <p:cNvPr id="4" name="Slide Number Placeholder 3"/>
          <p:cNvSpPr>
            <a:spLocks noGrp="1"/>
          </p:cNvSpPr>
          <p:nvPr>
            <p:ph type="sldNum" sz="quarter" idx="10"/>
          </p:nvPr>
        </p:nvSpPr>
        <p:spPr/>
        <p:txBody>
          <a:bodyPr/>
          <a:lstStyle/>
          <a:p>
            <a:fld id="{D0A9557C-66D1-4DA7-9680-EE4DD60AA7C5}" type="slidenum">
              <a:rPr lang="en-US" smtClean="0"/>
              <a:t>13</a:t>
            </a:fld>
            <a:endParaRPr lang="en-US"/>
          </a:p>
        </p:txBody>
      </p:sp>
    </p:spTree>
    <p:extLst>
      <p:ext uri="{BB962C8B-B14F-4D97-AF65-F5344CB8AC3E}">
        <p14:creationId xmlns:p14="http://schemas.microsoft.com/office/powerpoint/2010/main" val="252956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Well documented that ammonia</a:t>
            </a:r>
            <a:r>
              <a:rPr lang="en-US" sz="1200" baseline="0" dirty="0"/>
              <a:t> can be added to tobacco products to increase the pH of tobacco.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Increasing the pH shifts the equilibrium of nicotine that is “bound” in nicotine salts to free nicotine</a:t>
            </a:r>
            <a:endParaRPr lang="en-US" sz="1200" dirty="0"/>
          </a:p>
          <a:p>
            <a:endParaRPr lang="en-US" dirty="0"/>
          </a:p>
          <a:p>
            <a:r>
              <a:rPr lang="en-US" dirty="0"/>
              <a:t>Meaning: when ammonia is added to tobacco, it reacts with indigenous</a:t>
            </a:r>
            <a:r>
              <a:rPr lang="en-US" baseline="0" dirty="0"/>
              <a:t> nicotine salts and liberates free nicotine</a:t>
            </a:r>
          </a:p>
          <a:p>
            <a:r>
              <a:rPr lang="en-US" baseline="0" dirty="0"/>
              <a:t>-Increasing levels of free-based nicotine smoke leads to an increased bioavailability of nicotine </a:t>
            </a:r>
          </a:p>
          <a:p>
            <a:endParaRPr lang="en-US" baseline="0" dirty="0"/>
          </a:p>
          <a:p>
            <a:r>
              <a:rPr lang="en-US" baseline="0" dirty="0"/>
              <a:t>More bioavailability of nicotine, more likely to drive addictions and reinforce addiction</a:t>
            </a:r>
          </a:p>
          <a:p>
            <a:endParaRPr lang="en-US" baseline="0" dirty="0"/>
          </a:p>
          <a:p>
            <a:r>
              <a:rPr lang="en-US" dirty="0" err="1"/>
              <a:t>A</a:t>
            </a:r>
            <a:r>
              <a:rPr lang="en-US" baseline="-25000" dirty="0" err="1"/>
              <a:t>fb</a:t>
            </a:r>
            <a:r>
              <a:rPr lang="en-US" baseline="30000" dirty="0" err="1"/>
              <a:t>nic</a:t>
            </a:r>
            <a:r>
              <a:rPr lang="en-US" baseline="30000" dirty="0"/>
              <a:t> </a:t>
            </a:r>
            <a:r>
              <a:rPr lang="en-US" baseline="0" dirty="0"/>
              <a:t>= free-based nicotine </a:t>
            </a:r>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15</a:t>
            </a:fld>
            <a:endParaRPr lang="en-US"/>
          </a:p>
        </p:txBody>
      </p:sp>
    </p:spTree>
    <p:extLst>
      <p:ext uri="{BB962C8B-B14F-4D97-AF65-F5344CB8AC3E}">
        <p14:creationId xmlns:p14="http://schemas.microsoft.com/office/powerpoint/2010/main" val="32755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there is a “heating coil”,</a:t>
            </a:r>
            <a:r>
              <a:rPr lang="en-US" baseline="0" dirty="0"/>
              <a:t> battery, and chemicals</a:t>
            </a:r>
          </a:p>
          <a:p>
            <a:r>
              <a:rPr lang="en-US" baseline="0" dirty="0"/>
              <a:t>- Heat + chemicals CAUSES nicotine to become CHEMICALLY ENHANCED (the –CH3, methyl group, is removed)</a:t>
            </a:r>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17</a:t>
            </a:fld>
            <a:endParaRPr lang="en-US"/>
          </a:p>
        </p:txBody>
      </p:sp>
    </p:spTree>
    <p:extLst>
      <p:ext uri="{BB962C8B-B14F-4D97-AF65-F5344CB8AC3E}">
        <p14:creationId xmlns:p14="http://schemas.microsoft.com/office/powerpoint/2010/main" val="10031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introduce </a:t>
            </a:r>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18</a:t>
            </a:fld>
            <a:endParaRPr lang="en-US"/>
          </a:p>
        </p:txBody>
      </p:sp>
    </p:spTree>
    <p:extLst>
      <p:ext uri="{BB962C8B-B14F-4D97-AF65-F5344CB8AC3E}">
        <p14:creationId xmlns:p14="http://schemas.microsoft.com/office/powerpoint/2010/main" val="271480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7C3101-3FE4-9A49-B392-B37EF45B2D3B}" type="slidenum">
              <a:rPr lang="en-US" smtClean="0"/>
              <a:pPr>
                <a:defRPr/>
              </a:pPr>
              <a:t>19</a:t>
            </a:fld>
            <a:endParaRPr lang="en-US"/>
          </a:p>
        </p:txBody>
      </p:sp>
    </p:spTree>
    <p:extLst>
      <p:ext uri="{BB962C8B-B14F-4D97-AF65-F5344CB8AC3E}">
        <p14:creationId xmlns:p14="http://schemas.microsoft.com/office/powerpoint/2010/main" val="1033097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 xmlns:a14="http://schemas.microsoft.com/office/drawing/2010/main">
                <a:solidFill>
                  <a:srgbClr val="FFFFFF"/>
                </a:solidFill>
              </a14:hiddenFill>
            </a:ext>
          </a:extLst>
        </p:spPr>
      </p:pic>
      <p:sp>
        <p:nvSpPr>
          <p:cNvPr id="2051" name="Rectangle 3"/>
          <p:cNvSpPr>
            <a:spLocks noGrp="1" noChangeArrowheads="1"/>
          </p:cNvSpPr>
          <p:nvPr>
            <p:ph type="ctrTitle"/>
          </p:nvPr>
        </p:nvSpPr>
        <p:spPr bwMode="white">
          <a:xfrm>
            <a:off x="1079501" y="876300"/>
            <a:ext cx="10401300" cy="1143000"/>
          </a:xfrm>
        </p:spPr>
        <p:txBody>
          <a:bodyPr/>
          <a:lstStyle>
            <a:lvl1pPr>
              <a:defRPr>
                <a:solidFill>
                  <a:schemeClr val="bg1"/>
                </a:solidFill>
              </a:defRPr>
            </a:lvl1pPr>
          </a:lstStyle>
          <a:p>
            <a:pPr lvl="0"/>
            <a:r>
              <a:rPr lang="en-US" noProof="0"/>
              <a:t>Click to edit Master title style</a:t>
            </a:r>
          </a:p>
        </p:txBody>
      </p:sp>
      <p:sp>
        <p:nvSpPr>
          <p:cNvPr id="2052" name="Rectangle 4"/>
          <p:cNvSpPr>
            <a:spLocks noGrp="1" noChangeArrowheads="1"/>
          </p:cNvSpPr>
          <p:nvPr>
            <p:ph type="subTitle" idx="1"/>
          </p:nvPr>
        </p:nvSpPr>
        <p:spPr bwMode="white">
          <a:xfrm>
            <a:off x="1079501" y="2057400"/>
            <a:ext cx="10401300" cy="914400"/>
          </a:xfrm>
        </p:spPr>
        <p:txBody>
          <a:bodyPr/>
          <a:lstStyle>
            <a:lvl1pPr marL="0" indent="0">
              <a:buFontTx/>
              <a:buNone/>
              <a:defRPr sz="2400">
                <a:solidFill>
                  <a:schemeClr val="bg1"/>
                </a:solidFill>
              </a:defRPr>
            </a:lvl1pPr>
          </a:lstStyle>
          <a:p>
            <a:pPr lvl="0"/>
            <a:r>
              <a:rPr lang="en-US" noProof="0"/>
              <a:t>Click to edit Master subtitle style</a:t>
            </a:r>
          </a:p>
        </p:txBody>
      </p:sp>
      <p:sp>
        <p:nvSpPr>
          <p:cNvPr id="2053" name="Rectangle 5"/>
          <p:cNvSpPr>
            <a:spLocks noGrp="1" noChangeArrowheads="1"/>
          </p:cNvSpPr>
          <p:nvPr>
            <p:ph type="dt" sz="half" idx="2"/>
          </p:nvPr>
        </p:nvSpPr>
        <p:spPr bwMode="auto">
          <a:xfrm>
            <a:off x="1092200" y="6400800"/>
            <a:ext cx="2540000" cy="304800"/>
          </a:xfrm>
        </p:spPr>
        <p:txBody>
          <a:bodyPr/>
          <a:lstStyle>
            <a:lvl1pPr>
              <a:defRPr>
                <a:solidFill>
                  <a:srgbClr val="002C77"/>
                </a:solidFill>
              </a:defRPr>
            </a:lvl1pPr>
          </a:lstStyle>
          <a:p>
            <a:fld id="{FA700B97-9B6C-46E2-830A-12AB39BC9C13}" type="datetimeFigureOut">
              <a:rPr lang="en-US" smtClean="0"/>
              <a:t>12/7/2024</a:t>
            </a:fld>
            <a:endParaRPr lang="en-US"/>
          </a:p>
        </p:txBody>
      </p:sp>
      <p:sp>
        <p:nvSpPr>
          <p:cNvPr id="2054" name="Rectangle 6"/>
          <p:cNvSpPr>
            <a:spLocks noGrp="1" noChangeArrowheads="1"/>
          </p:cNvSpPr>
          <p:nvPr>
            <p:ph type="ftr" sz="quarter" idx="3"/>
          </p:nvPr>
        </p:nvSpPr>
        <p:spPr bwMode="white">
          <a:xfrm>
            <a:off x="4165600" y="6400800"/>
            <a:ext cx="3860800" cy="304800"/>
          </a:xfrm>
        </p:spPr>
        <p:txBody>
          <a:bodyPr/>
          <a:lstStyle>
            <a:lvl1pPr>
              <a:defRPr>
                <a:solidFill>
                  <a:srgbClr val="002C77"/>
                </a:solidFill>
              </a:defRPr>
            </a:lvl1pPr>
          </a:lstStyle>
          <a:p>
            <a:endParaRPr lang="en-US"/>
          </a:p>
        </p:txBody>
      </p:sp>
      <p:sp>
        <p:nvSpPr>
          <p:cNvPr id="2055" name="Rectangle 7"/>
          <p:cNvSpPr>
            <a:spLocks noGrp="1" noChangeArrowheads="1"/>
          </p:cNvSpPr>
          <p:nvPr>
            <p:ph type="sldNum" sz="quarter" idx="4"/>
          </p:nvPr>
        </p:nvSpPr>
        <p:spPr bwMode="white">
          <a:xfrm>
            <a:off x="8940800" y="6400800"/>
            <a:ext cx="2540000" cy="304800"/>
          </a:xfrm>
        </p:spPr>
        <p:txBody>
          <a:bodyPr/>
          <a:lstStyle>
            <a:lvl1pPr>
              <a:defRPr>
                <a:solidFill>
                  <a:srgbClr val="002C77"/>
                </a:solidFill>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12990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6314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6"/>
            <a:ext cx="75692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42230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9DBDF3-F635-014F-AD25-F22FB71E5C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9BF4DA-AFFB-2645-9059-3CB4C0E6C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D332A5-37A4-9049-BB48-4307A3DA0038}"/>
              </a:ext>
            </a:extLst>
          </p:cNvPr>
          <p:cNvSpPr>
            <a:spLocks noGrp="1" noChangeArrowheads="1"/>
          </p:cNvSpPr>
          <p:nvPr>
            <p:ph type="sldNum" sz="quarter" idx="12"/>
          </p:nvPr>
        </p:nvSpPr>
        <p:spPr>
          <a:ln/>
        </p:spPr>
        <p:txBody>
          <a:bodyPr/>
          <a:lstStyle>
            <a:lvl1pPr>
              <a:defRPr/>
            </a:lvl1pPr>
          </a:lstStyle>
          <a:p>
            <a:fld id="{2C6884B7-86E6-AF43-9E08-1B2ADD393EB0}" type="slidenum">
              <a:rPr lang="en-US" altLang="en-US"/>
              <a:pPr/>
              <a:t>‹#›</a:t>
            </a:fld>
            <a:endParaRPr lang="en-US" altLang="en-US"/>
          </a:p>
        </p:txBody>
      </p:sp>
    </p:spTree>
    <p:extLst>
      <p:ext uri="{BB962C8B-B14F-4D97-AF65-F5344CB8AC3E}">
        <p14:creationId xmlns:p14="http://schemas.microsoft.com/office/powerpoint/2010/main" val="340587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 xmlns:a14="http://schemas.microsoft.com/office/drawing/2010/main">
                <a:solidFill>
                  <a:srgbClr val="FFFFFF"/>
                </a:solidFill>
              </a14:hiddenFill>
            </a:ext>
          </a:extLst>
        </p:spPr>
      </p:pic>
      <p:sp>
        <p:nvSpPr>
          <p:cNvPr id="2051" name="Rectangle 3"/>
          <p:cNvSpPr>
            <a:spLocks noGrp="1" noChangeArrowheads="1"/>
          </p:cNvSpPr>
          <p:nvPr>
            <p:ph type="ctrTitle"/>
          </p:nvPr>
        </p:nvSpPr>
        <p:spPr bwMode="white">
          <a:xfrm>
            <a:off x="1079501" y="876300"/>
            <a:ext cx="10401300" cy="1143000"/>
          </a:xfrm>
        </p:spPr>
        <p:txBody>
          <a:bodyPr/>
          <a:lstStyle>
            <a:lvl1pPr>
              <a:defRPr>
                <a:solidFill>
                  <a:schemeClr val="bg1"/>
                </a:solidFill>
              </a:defRPr>
            </a:lvl1pPr>
          </a:lstStyle>
          <a:p>
            <a:pPr lvl="0"/>
            <a:r>
              <a:rPr lang="en-US" noProof="0"/>
              <a:t>Click to edit Master title style</a:t>
            </a:r>
          </a:p>
        </p:txBody>
      </p:sp>
      <p:sp>
        <p:nvSpPr>
          <p:cNvPr id="2052" name="Rectangle 4"/>
          <p:cNvSpPr>
            <a:spLocks noGrp="1" noChangeArrowheads="1"/>
          </p:cNvSpPr>
          <p:nvPr>
            <p:ph type="subTitle" idx="1"/>
          </p:nvPr>
        </p:nvSpPr>
        <p:spPr bwMode="white">
          <a:xfrm>
            <a:off x="1079501" y="2057400"/>
            <a:ext cx="10401300" cy="914400"/>
          </a:xfrm>
        </p:spPr>
        <p:txBody>
          <a:bodyPr/>
          <a:lstStyle>
            <a:lvl1pPr marL="0" indent="0">
              <a:buFontTx/>
              <a:buNone/>
              <a:defRPr sz="2400">
                <a:solidFill>
                  <a:schemeClr val="bg1"/>
                </a:solidFill>
              </a:defRPr>
            </a:lvl1pPr>
          </a:lstStyle>
          <a:p>
            <a:pPr lvl="0"/>
            <a:r>
              <a:rPr lang="en-US" noProof="0"/>
              <a:t>Click to edit Master subtitle style</a:t>
            </a:r>
          </a:p>
        </p:txBody>
      </p:sp>
      <p:sp>
        <p:nvSpPr>
          <p:cNvPr id="2053" name="Rectangle 5"/>
          <p:cNvSpPr>
            <a:spLocks noGrp="1" noChangeArrowheads="1"/>
          </p:cNvSpPr>
          <p:nvPr>
            <p:ph type="dt" sz="half" idx="2"/>
          </p:nvPr>
        </p:nvSpPr>
        <p:spPr bwMode="auto">
          <a:xfrm>
            <a:off x="1092200" y="6400800"/>
            <a:ext cx="2540000" cy="304800"/>
          </a:xfrm>
        </p:spPr>
        <p:txBody>
          <a:bodyPr/>
          <a:lstStyle>
            <a:lvl1pPr>
              <a:defRPr>
                <a:solidFill>
                  <a:srgbClr val="002C77"/>
                </a:solidFill>
              </a:defRPr>
            </a:lvl1pPr>
          </a:lstStyle>
          <a:p>
            <a:fld id="{FA700B97-9B6C-46E2-830A-12AB39BC9C13}" type="datetimeFigureOut">
              <a:rPr lang="en-US" smtClean="0"/>
              <a:t>12/7/2024</a:t>
            </a:fld>
            <a:endParaRPr lang="en-US"/>
          </a:p>
        </p:txBody>
      </p:sp>
      <p:sp>
        <p:nvSpPr>
          <p:cNvPr id="2054" name="Rectangle 6"/>
          <p:cNvSpPr>
            <a:spLocks noGrp="1" noChangeArrowheads="1"/>
          </p:cNvSpPr>
          <p:nvPr>
            <p:ph type="ftr" sz="quarter" idx="3"/>
          </p:nvPr>
        </p:nvSpPr>
        <p:spPr bwMode="white">
          <a:xfrm>
            <a:off x="4165600" y="6400800"/>
            <a:ext cx="3860800" cy="304800"/>
          </a:xfrm>
        </p:spPr>
        <p:txBody>
          <a:bodyPr/>
          <a:lstStyle>
            <a:lvl1pPr>
              <a:defRPr>
                <a:solidFill>
                  <a:srgbClr val="002C77"/>
                </a:solidFill>
              </a:defRPr>
            </a:lvl1pPr>
          </a:lstStyle>
          <a:p>
            <a:endParaRPr lang="en-US"/>
          </a:p>
        </p:txBody>
      </p:sp>
      <p:sp>
        <p:nvSpPr>
          <p:cNvPr id="2055" name="Rectangle 7"/>
          <p:cNvSpPr>
            <a:spLocks noGrp="1" noChangeArrowheads="1"/>
          </p:cNvSpPr>
          <p:nvPr>
            <p:ph type="sldNum" sz="quarter" idx="4"/>
          </p:nvPr>
        </p:nvSpPr>
        <p:spPr bwMode="white">
          <a:xfrm>
            <a:off x="8940800" y="6400800"/>
            <a:ext cx="2540000" cy="304800"/>
          </a:xfrm>
        </p:spPr>
        <p:txBody>
          <a:bodyPr/>
          <a:lstStyle>
            <a:lvl1pPr>
              <a:defRPr>
                <a:solidFill>
                  <a:srgbClr val="002C77"/>
                </a:solidFill>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194705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839421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7082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11170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1232066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551040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202902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70406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709109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156229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2337315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6"/>
            <a:ext cx="75692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2906019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cap="all">
                <a:latin typeface="Gill Sans"/>
                <a:cs typeface="Gill Sans"/>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23886450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1825029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i="0" cap="none">
                <a:latin typeface="Gill Sans"/>
                <a:cs typeface="Gill Sans"/>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3507127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1579554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2208700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135067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2918423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1285622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i="0">
                <a:latin typeface="Gill Sans"/>
                <a:cs typeface="Gill Sans"/>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68799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i="0">
                <a:latin typeface="Gill Sans"/>
                <a:cs typeface="Gill Sans"/>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3258616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3226545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B799761-2EBC-ED48-8421-93C3DA969FB7}" type="datetimeFigureOut">
              <a:rPr lang="en-US" smtClean="0"/>
              <a:pPr/>
              <a:t>12/7/2024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14C056-413C-A641-A0AD-03006F1178CB}" type="slidenum">
              <a:rPr lang="en-US" smtClean="0"/>
              <a:pPr/>
              <a:t>‹#›</a:t>
            </a:fld>
            <a:endParaRPr lang="en-US"/>
          </a:p>
        </p:txBody>
      </p:sp>
    </p:spTree>
    <p:extLst>
      <p:ext uri="{BB962C8B-B14F-4D97-AF65-F5344CB8AC3E}">
        <p14:creationId xmlns:p14="http://schemas.microsoft.com/office/powerpoint/2010/main" val="211595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204094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408372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164543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75194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87315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A700B97-9B6C-46E2-830A-12AB39BC9C13}" type="datetimeFigureOut">
              <a:rPr lang="en-US" smtClean="0"/>
              <a:t>12/7/2024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354908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black">
          <a:xfrm>
            <a:off x="1079500" y="390525"/>
            <a:ext cx="1036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1079500" y="198120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black">
          <a:xfrm>
            <a:off x="1079500" y="6324600"/>
            <a:ext cx="2540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FA700B97-9B6C-46E2-830A-12AB39BC9C13}" type="datetimeFigureOut">
              <a:rPr lang="en-US" smtClean="0"/>
              <a:t>12/7/2024</a:t>
            </a:fld>
            <a:endParaRPr lang="en-US"/>
          </a:p>
        </p:txBody>
      </p:sp>
      <p:sp>
        <p:nvSpPr>
          <p:cNvPr id="1029" name="Rectangle 5"/>
          <p:cNvSpPr>
            <a:spLocks noGrp="1" noChangeArrowheads="1"/>
          </p:cNvSpPr>
          <p:nvPr>
            <p:ph type="ftr" sz="quarter" idx="3"/>
          </p:nvPr>
        </p:nvSpPr>
        <p:spPr bwMode="black">
          <a:xfrm>
            <a:off x="3860800" y="6324600"/>
            <a:ext cx="3860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8229600" y="6324600"/>
            <a:ext cx="1422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1118892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1" r:id="rId12"/>
  </p:sldLayoutIdLst>
  <p:txStyles>
    <p:titleStyle>
      <a:lvl1pPr algn="l" rtl="0" eaLnBrk="1" fontAlgn="base" hangingPunct="1">
        <a:spcBef>
          <a:spcPct val="0"/>
        </a:spcBef>
        <a:spcAft>
          <a:spcPct val="0"/>
        </a:spcAft>
        <a:defRPr sz="3600" b="1">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a:solidFill>
            <a:srgbClr val="254B8E"/>
          </a:solidFill>
          <a:latin typeface="+mn-lt"/>
        </a:defRPr>
      </a:lvl2pPr>
      <a:lvl3pPr marL="1143000" indent="-228600" algn="l" rtl="0" eaLnBrk="1" fontAlgn="base" hangingPunct="1">
        <a:spcBef>
          <a:spcPct val="20000"/>
        </a:spcBef>
        <a:spcAft>
          <a:spcPct val="0"/>
        </a:spcAft>
        <a:buChar char="•"/>
        <a:defRPr sz="2400">
          <a:solidFill>
            <a:srgbClr val="254B8E"/>
          </a:solidFill>
          <a:latin typeface="+mn-lt"/>
        </a:defRPr>
      </a:lvl3pPr>
      <a:lvl4pPr marL="1600200" indent="-228600" algn="l" rtl="0" eaLnBrk="1" fontAlgn="base" hangingPunct="1">
        <a:spcBef>
          <a:spcPct val="20000"/>
        </a:spcBef>
        <a:spcAft>
          <a:spcPct val="0"/>
        </a:spcAft>
        <a:buChar char="–"/>
        <a:defRPr sz="2000">
          <a:solidFill>
            <a:srgbClr val="254B8E"/>
          </a:solidFill>
          <a:latin typeface="+mn-lt"/>
        </a:defRPr>
      </a:lvl4pPr>
      <a:lvl5pPr marL="2057400" indent="-228600" algn="l" rtl="0" eaLnBrk="1" fontAlgn="base" hangingPunct="1">
        <a:spcBef>
          <a:spcPct val="20000"/>
        </a:spcBef>
        <a:spcAft>
          <a:spcPct val="0"/>
        </a:spcAft>
        <a:buChar char="»"/>
        <a:defRPr sz="2000">
          <a:solidFill>
            <a:srgbClr val="254B8E"/>
          </a:solidFill>
          <a:latin typeface="+mn-lt"/>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9000" b="-69000"/>
          </a:stretch>
        </a:blipFill>
        <a:effectLst/>
      </p:bgPr>
    </p:bg>
    <p:spTree>
      <p:nvGrpSpPr>
        <p:cNvPr id="1" name=""/>
        <p:cNvGrpSpPr/>
        <p:nvPr/>
      </p:nvGrpSpPr>
      <p:grpSpPr>
        <a:xfrm>
          <a:off x="0" y="0"/>
          <a:ext cx="0" cy="0"/>
          <a:chOff x="0" y="0"/>
          <a:chExt cx="0" cy="0"/>
        </a:xfrm>
      </p:grpSpPr>
      <p:pic>
        <p:nvPicPr>
          <p:cNvPr id="1035" name="Picture 11" descr="PP_Second_C.jpg                                                0033966FKarls G4                       C0DC18D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black">
          <a:xfrm>
            <a:off x="1079500" y="390525"/>
            <a:ext cx="1036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1079500" y="198120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black">
          <a:xfrm>
            <a:off x="1079500" y="6324600"/>
            <a:ext cx="2540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FA700B97-9B6C-46E2-830A-12AB39BC9C13}" type="datetimeFigureOut">
              <a:rPr lang="en-US" smtClean="0"/>
              <a:t>12/7/2024</a:t>
            </a:fld>
            <a:endParaRPr lang="en-US"/>
          </a:p>
        </p:txBody>
      </p:sp>
      <p:sp>
        <p:nvSpPr>
          <p:cNvPr id="1029" name="Rectangle 5"/>
          <p:cNvSpPr>
            <a:spLocks noGrp="1" noChangeArrowheads="1"/>
          </p:cNvSpPr>
          <p:nvPr>
            <p:ph type="ftr" sz="quarter" idx="3"/>
          </p:nvPr>
        </p:nvSpPr>
        <p:spPr bwMode="black">
          <a:xfrm>
            <a:off x="3860800" y="6324600"/>
            <a:ext cx="3860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p>
        </p:txBody>
      </p:sp>
      <p:sp>
        <p:nvSpPr>
          <p:cNvPr id="1030" name="Rectangle 6"/>
          <p:cNvSpPr>
            <a:spLocks noGrp="1" noChangeArrowheads="1"/>
          </p:cNvSpPr>
          <p:nvPr>
            <p:ph type="sldNum" sz="quarter" idx="4"/>
          </p:nvPr>
        </p:nvSpPr>
        <p:spPr bwMode="black">
          <a:xfrm>
            <a:off x="8229600" y="6324600"/>
            <a:ext cx="1422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4B9CFE2F-8B33-4A55-955D-18D63775396E}" type="slidenum">
              <a:rPr lang="en-US" smtClean="0"/>
              <a:t>‹#›</a:t>
            </a:fld>
            <a:endParaRPr lang="en-US"/>
          </a:p>
        </p:txBody>
      </p:sp>
    </p:spTree>
    <p:extLst>
      <p:ext uri="{BB962C8B-B14F-4D97-AF65-F5344CB8AC3E}">
        <p14:creationId xmlns:p14="http://schemas.microsoft.com/office/powerpoint/2010/main" val="28466122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600" b="1">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a:solidFill>
            <a:srgbClr val="254B8E"/>
          </a:solidFill>
          <a:latin typeface="+mn-lt"/>
        </a:defRPr>
      </a:lvl2pPr>
      <a:lvl3pPr marL="1143000" indent="-228600" algn="l" rtl="0" eaLnBrk="1" fontAlgn="base" hangingPunct="1">
        <a:spcBef>
          <a:spcPct val="20000"/>
        </a:spcBef>
        <a:spcAft>
          <a:spcPct val="0"/>
        </a:spcAft>
        <a:buChar char="•"/>
        <a:defRPr sz="2400">
          <a:solidFill>
            <a:srgbClr val="254B8E"/>
          </a:solidFill>
          <a:latin typeface="+mn-lt"/>
        </a:defRPr>
      </a:lvl3pPr>
      <a:lvl4pPr marL="1600200" indent="-228600" algn="l" rtl="0" eaLnBrk="1" fontAlgn="base" hangingPunct="1">
        <a:spcBef>
          <a:spcPct val="20000"/>
        </a:spcBef>
        <a:spcAft>
          <a:spcPct val="0"/>
        </a:spcAft>
        <a:buChar char="–"/>
        <a:defRPr sz="2000">
          <a:solidFill>
            <a:srgbClr val="254B8E"/>
          </a:solidFill>
          <a:latin typeface="+mn-lt"/>
        </a:defRPr>
      </a:lvl4pPr>
      <a:lvl5pPr marL="2057400" indent="-228600" algn="l" rtl="0" eaLnBrk="1" fontAlgn="base" hangingPunct="1">
        <a:spcBef>
          <a:spcPct val="20000"/>
        </a:spcBef>
        <a:spcAft>
          <a:spcPct val="0"/>
        </a:spcAft>
        <a:buChar char="»"/>
        <a:defRPr sz="2000">
          <a:solidFill>
            <a:srgbClr val="254B8E"/>
          </a:solidFill>
          <a:latin typeface="+mn-lt"/>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6">
            <a:extLst>
              <a:ext uri="{FF2B5EF4-FFF2-40B4-BE49-F238E27FC236}">
                <a16:creationId xmlns:a16="http://schemas.microsoft.com/office/drawing/2014/main" id="{E26DAED7-827F-FCF4-0C56-CEB80E632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2256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400" kern="1200">
          <a:solidFill>
            <a:srgbClr val="092972"/>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kern="1200">
          <a:solidFill>
            <a:srgbClr val="32363E"/>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rgbClr val="32363E"/>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rgbClr val="32363E"/>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rgbClr val="32363E"/>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rgbClr val="32363E"/>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emiumecigarette.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tsdr.cdc.gov/mmg/mmg.asp?id=216&amp;tid=3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tobacco@jhmi.edu" TargetMode="External"/><Relationship Id="rId2" Type="http://schemas.openxmlformats.org/officeDocument/2006/relationships/hyperlink" Target="mailto:dr.g@jhmi.edu" TargetMode="External"/><Relationship Id="rId1" Type="http://schemas.openxmlformats.org/officeDocument/2006/relationships/slideLayout" Target="../slideLayouts/slideLayout2.xml"/><Relationship Id="rId4" Type="http://schemas.openxmlformats.org/officeDocument/2006/relationships/hyperlink" Target="mailto:heatcorps@jhu.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1" y="1254126"/>
            <a:ext cx="8059947" cy="1470025"/>
          </a:xfrm>
        </p:spPr>
        <p:txBody>
          <a:bodyPr/>
          <a:lstStyle/>
          <a:p>
            <a:r>
              <a:rPr lang="en-US" sz="4000" dirty="0"/>
              <a:t>Electronic Cigarettes:</a:t>
            </a:r>
            <a:br>
              <a:rPr lang="en-US" sz="4000" dirty="0"/>
            </a:br>
            <a:r>
              <a:rPr lang="en-US" sz="4000" dirty="0"/>
              <a:t>What you need to know</a:t>
            </a:r>
            <a:endParaRPr lang="en-US" sz="4000" b="0" dirty="0">
              <a:solidFill>
                <a:srgbClr val="000000"/>
              </a:solidFill>
            </a:endParaRPr>
          </a:p>
          <a:p>
            <a:endParaRPr lang="en-US" dirty="0"/>
          </a:p>
        </p:txBody>
      </p:sp>
      <p:sp>
        <p:nvSpPr>
          <p:cNvPr id="3" name="Subtitle 2"/>
          <p:cNvSpPr>
            <a:spLocks noGrp="1"/>
          </p:cNvSpPr>
          <p:nvPr>
            <p:ph type="subTitle" idx="1"/>
          </p:nvPr>
        </p:nvSpPr>
        <p:spPr>
          <a:xfrm>
            <a:off x="2895600" y="2959100"/>
            <a:ext cx="6400800" cy="1752600"/>
          </a:xfrm>
        </p:spPr>
        <p:txBody>
          <a:bodyPr vert="horz" lIns="91440" tIns="45720" rIns="91440" bIns="45720" rtlCol="0" anchor="t">
            <a:normAutofit fontScale="92500"/>
          </a:bodyPr>
          <a:lstStyle/>
          <a:p>
            <a:r>
              <a:rPr lang="en-US" b="1" dirty="0"/>
              <a:t>Panagis Galiatsatos, MD, MHS</a:t>
            </a:r>
          </a:p>
          <a:p>
            <a:r>
              <a:rPr lang="en-US" sz="2600" dirty="0"/>
              <a:t>Associate Professor of Medicine &amp; Oncology</a:t>
            </a:r>
          </a:p>
          <a:p>
            <a:r>
              <a:rPr lang="en-US" sz="2600" dirty="0"/>
              <a:t>The Johns Hopkins University School of Medicine</a:t>
            </a:r>
          </a:p>
          <a:p>
            <a:endParaRPr lang="en-US" sz="2600" dirty="0"/>
          </a:p>
        </p:txBody>
      </p:sp>
      <p:pic>
        <p:nvPicPr>
          <p:cNvPr id="4" name="Picture 3" descr="A blue and yellow logo&#10;&#10;Description automatically generated">
            <a:extLst>
              <a:ext uri="{FF2B5EF4-FFF2-40B4-BE49-F238E27FC236}">
                <a16:creationId xmlns:a16="http://schemas.microsoft.com/office/drawing/2014/main" id="{3483ECB9-7105-1A0A-3561-E2EA3F5DD5D5}"/>
              </a:ext>
            </a:extLst>
          </p:cNvPr>
          <p:cNvPicPr>
            <a:picLocks noChangeAspect="1"/>
          </p:cNvPicPr>
          <p:nvPr/>
        </p:nvPicPr>
        <p:blipFill>
          <a:blip r:embed="rId3"/>
          <a:stretch>
            <a:fillRect/>
          </a:stretch>
        </p:blipFill>
        <p:spPr>
          <a:xfrm>
            <a:off x="3078318" y="4707972"/>
            <a:ext cx="2611465" cy="1551147"/>
          </a:xfrm>
          <a:prstGeom prst="rect">
            <a:avLst/>
          </a:prstGeom>
        </p:spPr>
      </p:pic>
      <p:pic>
        <p:nvPicPr>
          <p:cNvPr id="6" name="Picture 5">
            <a:extLst>
              <a:ext uri="{FF2B5EF4-FFF2-40B4-BE49-F238E27FC236}">
                <a16:creationId xmlns:a16="http://schemas.microsoft.com/office/drawing/2014/main" id="{CB262618-2AE8-4B01-8DA4-82CD4FB331AA}"/>
              </a:ext>
            </a:extLst>
          </p:cNvPr>
          <p:cNvPicPr>
            <a:picLocks noChangeAspect="1"/>
          </p:cNvPicPr>
          <p:nvPr/>
        </p:nvPicPr>
        <p:blipFill>
          <a:blip r:embed="rId4"/>
          <a:stretch>
            <a:fillRect/>
          </a:stretch>
        </p:blipFill>
        <p:spPr>
          <a:xfrm>
            <a:off x="7575633" y="5116832"/>
            <a:ext cx="2238375" cy="733425"/>
          </a:xfrm>
          <a:prstGeom prst="rect">
            <a:avLst/>
          </a:prstGeom>
        </p:spPr>
      </p:pic>
    </p:spTree>
    <p:extLst>
      <p:ext uri="{BB962C8B-B14F-4D97-AF65-F5344CB8AC3E}">
        <p14:creationId xmlns:p14="http://schemas.microsoft.com/office/powerpoint/2010/main" val="196204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F04C-765E-4FBC-9E63-87DD930A6535}"/>
              </a:ext>
            </a:extLst>
          </p:cNvPr>
          <p:cNvSpPr>
            <a:spLocks noGrp="1"/>
          </p:cNvSpPr>
          <p:nvPr>
            <p:ph type="title"/>
          </p:nvPr>
        </p:nvSpPr>
        <p:spPr/>
        <p:txBody>
          <a:bodyPr/>
          <a:lstStyle/>
          <a:p>
            <a:r>
              <a:rPr lang="en-US" dirty="0"/>
              <a:t>What are electronic cigarettes?</a:t>
            </a:r>
          </a:p>
        </p:txBody>
      </p:sp>
    </p:spTree>
    <p:extLst>
      <p:ext uri="{BB962C8B-B14F-4D97-AF65-F5344CB8AC3E}">
        <p14:creationId xmlns:p14="http://schemas.microsoft.com/office/powerpoint/2010/main" val="174956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Electronic Cigarette </a:t>
            </a:r>
          </a:p>
        </p:txBody>
      </p:sp>
      <p:sp>
        <p:nvSpPr>
          <p:cNvPr id="3" name="TextBox 2"/>
          <p:cNvSpPr txBox="1"/>
          <p:nvPr/>
        </p:nvSpPr>
        <p:spPr>
          <a:xfrm>
            <a:off x="6021354" y="6419460"/>
            <a:ext cx="4431761" cy="307777"/>
          </a:xfrm>
          <a:prstGeom prst="rect">
            <a:avLst/>
          </a:prstGeom>
          <a:noFill/>
        </p:spPr>
        <p:txBody>
          <a:bodyPr wrap="square" rtlCol="0">
            <a:spAutoFit/>
          </a:bodyPr>
          <a:lstStyle/>
          <a:p>
            <a:r>
              <a:rPr lang="en-US" sz="1400" dirty="0" err="1"/>
              <a:t>Klager</a:t>
            </a:r>
            <a:r>
              <a:rPr lang="en-US" sz="1400" dirty="0"/>
              <a:t> et al.  </a:t>
            </a:r>
            <a:r>
              <a:rPr lang="en-US" sz="1400" dirty="0" err="1"/>
              <a:t>Env</a:t>
            </a:r>
            <a:r>
              <a:rPr lang="en-US" sz="1400" dirty="0"/>
              <a:t> </a:t>
            </a:r>
            <a:r>
              <a:rPr lang="en-US" sz="1400" dirty="0" err="1"/>
              <a:t>Sci</a:t>
            </a:r>
            <a:r>
              <a:rPr lang="en-US" sz="1400" dirty="0"/>
              <a:t> &amp; </a:t>
            </a:r>
            <a:r>
              <a:rPr lang="en-US" sz="1400" dirty="0" err="1"/>
              <a:t>Techn</a:t>
            </a:r>
            <a:r>
              <a:rPr lang="en-US" sz="1400" dirty="0"/>
              <a:t>. 2017 </a:t>
            </a:r>
          </a:p>
        </p:txBody>
      </p:sp>
      <p:pic>
        <p:nvPicPr>
          <p:cNvPr id="4" name="Picture 3"/>
          <p:cNvPicPr>
            <a:picLocks noChangeAspect="1"/>
          </p:cNvPicPr>
          <p:nvPr/>
        </p:nvPicPr>
        <p:blipFill>
          <a:blip r:embed="rId3"/>
          <a:stretch>
            <a:fillRect/>
          </a:stretch>
        </p:blipFill>
        <p:spPr>
          <a:xfrm>
            <a:off x="1965898" y="2127555"/>
            <a:ext cx="8110912" cy="3697875"/>
          </a:xfrm>
          <a:prstGeom prst="rect">
            <a:avLst/>
          </a:prstGeom>
        </p:spPr>
      </p:pic>
    </p:spTree>
    <p:extLst>
      <p:ext uri="{BB962C8B-B14F-4D97-AF65-F5344CB8AC3E}">
        <p14:creationId xmlns:p14="http://schemas.microsoft.com/office/powerpoint/2010/main" val="417605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3B07-325F-47E5-ABDE-25EB3D495424}"/>
              </a:ext>
            </a:extLst>
          </p:cNvPr>
          <p:cNvSpPr>
            <a:spLocks noGrp="1"/>
          </p:cNvSpPr>
          <p:nvPr>
            <p:ph type="title"/>
          </p:nvPr>
        </p:nvSpPr>
        <p:spPr/>
        <p:txBody>
          <a:bodyPr/>
          <a:lstStyle/>
          <a:p>
            <a:r>
              <a:rPr lang="en-US" dirty="0"/>
              <a:t>What is inside an electronic cigarette?</a:t>
            </a:r>
          </a:p>
        </p:txBody>
      </p:sp>
      <p:sp>
        <p:nvSpPr>
          <p:cNvPr id="3" name="Content Placeholder 2">
            <a:extLst>
              <a:ext uri="{FF2B5EF4-FFF2-40B4-BE49-F238E27FC236}">
                <a16:creationId xmlns:a16="http://schemas.microsoft.com/office/drawing/2014/main" id="{D5923DC7-3747-4980-8BA1-ACD4D39CC1D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7275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6782E3-C9F4-B84D-BD3E-C81E6F15F4C3}"/>
              </a:ext>
            </a:extLst>
          </p:cNvPr>
          <p:cNvSpPr>
            <a:spLocks noGrp="1" noChangeArrowheads="1"/>
          </p:cNvSpPr>
          <p:nvPr>
            <p:ph type="title"/>
          </p:nvPr>
        </p:nvSpPr>
        <p:spPr>
          <a:xfrm>
            <a:off x="2193035" y="469392"/>
            <a:ext cx="8851953" cy="1188720"/>
          </a:xfrm>
        </p:spPr>
        <p:txBody>
          <a:bodyPr/>
          <a:lstStyle/>
          <a:p>
            <a:pPr eaLnBrk="1" hangingPunct="1"/>
            <a:r>
              <a:rPr lang="en-US" altLang="en-US" dirty="0">
                <a:ea typeface="ＭＳ Ｐゴシック" panose="020B0600070205080204" pitchFamily="34" charset="-128"/>
              </a:rPr>
              <a:t>So… Why </a:t>
            </a:r>
            <a:r>
              <a:rPr lang="en-US" altLang="en-US" i="1" dirty="0">
                <a:ea typeface="ＭＳ Ｐゴシック" panose="020B0600070205080204" pitchFamily="34" charset="-128"/>
              </a:rPr>
              <a:t>DO </a:t>
            </a:r>
            <a:r>
              <a:rPr lang="en-US" altLang="en-US" dirty="0">
                <a:ea typeface="ＭＳ Ｐゴシック" panose="020B0600070205080204" pitchFamily="34" charset="-128"/>
              </a:rPr>
              <a:t>People Smoke or Vape?</a:t>
            </a:r>
          </a:p>
        </p:txBody>
      </p:sp>
      <p:pic>
        <p:nvPicPr>
          <p:cNvPr id="22530" name="Picture 3" descr="Nicotine_structure1">
            <a:extLst>
              <a:ext uri="{FF2B5EF4-FFF2-40B4-BE49-F238E27FC236}">
                <a16:creationId xmlns:a16="http://schemas.microsoft.com/office/drawing/2014/main" id="{A21AB3FD-1E59-BE40-807F-32B270892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5" y="1904999"/>
            <a:ext cx="5032150" cy="44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9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a:t>
            </a:r>
          </a:p>
        </p:txBody>
      </p:sp>
      <p:pic>
        <p:nvPicPr>
          <p:cNvPr id="5" name="Picture 4"/>
          <p:cNvPicPr>
            <a:picLocks noChangeAspect="1"/>
          </p:cNvPicPr>
          <p:nvPr/>
        </p:nvPicPr>
        <p:blipFill>
          <a:blip r:embed="rId2"/>
          <a:stretch>
            <a:fillRect/>
          </a:stretch>
        </p:blipFill>
        <p:spPr>
          <a:xfrm>
            <a:off x="1571374" y="2201026"/>
            <a:ext cx="2143125" cy="2143125"/>
          </a:xfrm>
          <a:prstGeom prst="rect">
            <a:avLst/>
          </a:prstGeom>
        </p:spPr>
      </p:pic>
      <p:pic>
        <p:nvPicPr>
          <p:cNvPr id="6" name="Picture 5"/>
          <p:cNvPicPr>
            <a:picLocks noChangeAspect="1"/>
          </p:cNvPicPr>
          <p:nvPr/>
        </p:nvPicPr>
        <p:blipFill>
          <a:blip r:embed="rId3"/>
          <a:stretch>
            <a:fillRect/>
          </a:stretch>
        </p:blipFill>
        <p:spPr>
          <a:xfrm>
            <a:off x="5513875" y="2546100"/>
            <a:ext cx="2723649" cy="2593388"/>
          </a:xfrm>
          <a:prstGeom prst="rect">
            <a:avLst/>
          </a:prstGeom>
        </p:spPr>
      </p:pic>
      <p:pic>
        <p:nvPicPr>
          <p:cNvPr id="7" name="Picture 6"/>
          <p:cNvPicPr>
            <a:picLocks noChangeAspect="1"/>
          </p:cNvPicPr>
          <p:nvPr/>
        </p:nvPicPr>
        <p:blipFill>
          <a:blip r:embed="rId4"/>
          <a:stretch>
            <a:fillRect/>
          </a:stretch>
        </p:blipFill>
        <p:spPr>
          <a:xfrm>
            <a:off x="8591550" y="3272588"/>
            <a:ext cx="1866900" cy="1866900"/>
          </a:xfrm>
          <a:prstGeom prst="rect">
            <a:avLst/>
          </a:prstGeom>
        </p:spPr>
      </p:pic>
      <p:pic>
        <p:nvPicPr>
          <p:cNvPr id="8" name="Picture 7"/>
          <p:cNvPicPr>
            <a:picLocks noChangeAspect="1"/>
          </p:cNvPicPr>
          <p:nvPr/>
        </p:nvPicPr>
        <p:blipFill>
          <a:blip r:embed="rId5"/>
          <a:stretch>
            <a:fillRect/>
          </a:stretch>
        </p:blipFill>
        <p:spPr>
          <a:xfrm>
            <a:off x="2091239" y="4344151"/>
            <a:ext cx="3225063" cy="2146133"/>
          </a:xfrm>
          <a:prstGeom prst="rect">
            <a:avLst/>
          </a:prstGeom>
        </p:spPr>
      </p:pic>
    </p:spTree>
    <p:extLst>
      <p:ext uri="{BB962C8B-B14F-4D97-AF65-F5344CB8AC3E}">
        <p14:creationId xmlns:p14="http://schemas.microsoft.com/office/powerpoint/2010/main" val="386884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Cigarette Nicotine Yield</a:t>
            </a:r>
            <a:endParaRPr lang="en-US" b="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049" y="2184412"/>
            <a:ext cx="2706687"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4106335" y="3779849"/>
            <a:ext cx="838200" cy="46196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chemeClr val="bg1"/>
                </a:solidFill>
              </a:rPr>
              <a:t>CH3</a:t>
            </a:r>
          </a:p>
        </p:txBody>
      </p:sp>
      <p:sp>
        <p:nvSpPr>
          <p:cNvPr id="7" name="TextBox 3"/>
          <p:cNvSpPr txBox="1">
            <a:spLocks noChangeArrowheads="1"/>
          </p:cNvSpPr>
          <p:nvPr/>
        </p:nvSpPr>
        <p:spPr bwMode="auto">
          <a:xfrm>
            <a:off x="4639735" y="2260611"/>
            <a:ext cx="152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474" y="2184412"/>
            <a:ext cx="2706687"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5325535" y="2184412"/>
            <a:ext cx="1447800" cy="181588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solidFill>
                  <a:schemeClr val="bg1"/>
                </a:solidFill>
              </a:rPr>
              <a:t>+</a:t>
            </a:r>
          </a:p>
          <a:p>
            <a:pPr algn="ctr" eaLnBrk="1" hangingPunct="1"/>
            <a:r>
              <a:rPr lang="en-US" sz="2000" dirty="0">
                <a:solidFill>
                  <a:schemeClr val="bg1"/>
                </a:solidFill>
              </a:rPr>
              <a:t>Various Chemicals</a:t>
            </a:r>
            <a:endParaRPr lang="en-US" dirty="0">
              <a:solidFill>
                <a:schemeClr val="bg1"/>
              </a:solidFill>
            </a:endParaRPr>
          </a:p>
          <a:p>
            <a:pPr algn="ctr" eaLnBrk="1" hangingPunct="1"/>
            <a:r>
              <a:rPr lang="en-US" dirty="0">
                <a:solidFill>
                  <a:schemeClr val="bg1"/>
                </a:solidFill>
              </a:rPr>
              <a:t>+</a:t>
            </a:r>
          </a:p>
          <a:p>
            <a:pPr algn="ctr" eaLnBrk="1" hangingPunct="1"/>
            <a:r>
              <a:rPr lang="en-US" dirty="0">
                <a:solidFill>
                  <a:schemeClr val="bg1"/>
                </a:solidFill>
              </a:rPr>
              <a:t>Heat</a:t>
            </a:r>
          </a:p>
        </p:txBody>
      </p:sp>
      <p:sp>
        <p:nvSpPr>
          <p:cNvPr id="10" name="TextBox 8"/>
          <p:cNvSpPr txBox="1">
            <a:spLocks noChangeArrowheads="1"/>
          </p:cNvSpPr>
          <p:nvPr/>
        </p:nvSpPr>
        <p:spPr bwMode="auto">
          <a:xfrm>
            <a:off x="8830735" y="3779849"/>
            <a:ext cx="838200" cy="461962"/>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chemeClr val="bg1"/>
              </a:solidFill>
            </a:endParaRPr>
          </a:p>
        </p:txBody>
      </p:sp>
      <p:sp>
        <p:nvSpPr>
          <p:cNvPr id="11" name="TextBox 10"/>
          <p:cNvSpPr txBox="1"/>
          <p:nvPr/>
        </p:nvSpPr>
        <p:spPr>
          <a:xfrm>
            <a:off x="240189" y="6331917"/>
            <a:ext cx="4792135" cy="307777"/>
          </a:xfrm>
          <a:prstGeom prst="rect">
            <a:avLst/>
          </a:prstGeom>
          <a:noFill/>
        </p:spPr>
        <p:txBody>
          <a:bodyPr wrap="square" rtlCol="0">
            <a:spAutoFit/>
          </a:bodyPr>
          <a:lstStyle/>
          <a:p>
            <a:pPr algn="r"/>
            <a:r>
              <a:rPr lang="en-US" sz="1400" dirty="0"/>
              <a:t>Baker RR.  Food </a:t>
            </a:r>
            <a:r>
              <a:rPr lang="en-US" sz="1400" dirty="0" err="1"/>
              <a:t>Chem</a:t>
            </a:r>
            <a:r>
              <a:rPr lang="en-US" sz="1400" dirty="0"/>
              <a:t> </a:t>
            </a:r>
            <a:r>
              <a:rPr lang="en-US" sz="1400" dirty="0" err="1"/>
              <a:t>Toxicol</a:t>
            </a:r>
            <a:r>
              <a:rPr lang="en-US" sz="1400" dirty="0"/>
              <a:t> 2004; 42: S3-S37</a:t>
            </a:r>
          </a:p>
        </p:txBody>
      </p:sp>
      <p:sp>
        <p:nvSpPr>
          <p:cNvPr id="3" name="TextBox 2"/>
          <p:cNvSpPr txBox="1"/>
          <p:nvPr/>
        </p:nvSpPr>
        <p:spPr>
          <a:xfrm>
            <a:off x="1710267" y="4925841"/>
            <a:ext cx="4792135" cy="1384995"/>
          </a:xfrm>
          <a:prstGeom prst="rect">
            <a:avLst/>
          </a:prstGeom>
          <a:noFill/>
        </p:spPr>
        <p:txBody>
          <a:bodyPr wrap="square" rtlCol="0">
            <a:spAutoFit/>
          </a:bodyPr>
          <a:lstStyle/>
          <a:p>
            <a:r>
              <a:rPr lang="en-US" sz="2800" dirty="0"/>
              <a:t>		            </a:t>
            </a:r>
            <a:r>
              <a:rPr lang="en-US" sz="2800" dirty="0" err="1"/>
              <a:t>a</a:t>
            </a:r>
            <a:r>
              <a:rPr lang="en-US" sz="2800" baseline="-25000" dirty="0" err="1"/>
              <a:t>fb</a:t>
            </a:r>
            <a:r>
              <a:rPr lang="en-US" sz="2800" baseline="30000" dirty="0" err="1"/>
              <a:t>nic</a:t>
            </a:r>
            <a:endParaRPr lang="en-US" sz="2800" dirty="0"/>
          </a:p>
          <a:p>
            <a:r>
              <a:rPr lang="en-US" sz="2800" dirty="0"/>
              <a:t>pH = </a:t>
            </a:r>
            <a:r>
              <a:rPr lang="en-US" sz="2800" dirty="0" err="1"/>
              <a:t>pKa</a:t>
            </a:r>
            <a:r>
              <a:rPr lang="en-US" sz="2800" dirty="0"/>
              <a:t> + log  ( ______ )</a:t>
            </a:r>
          </a:p>
          <a:p>
            <a:r>
              <a:rPr lang="en-US" sz="2800" dirty="0"/>
              <a:t>                             1 - </a:t>
            </a:r>
            <a:r>
              <a:rPr lang="en-US" sz="2800" dirty="0" err="1"/>
              <a:t>a</a:t>
            </a:r>
            <a:r>
              <a:rPr lang="en-US" sz="2800" baseline="-25000" dirty="0" err="1"/>
              <a:t>fb</a:t>
            </a:r>
            <a:r>
              <a:rPr lang="en-US" sz="2800" baseline="30000" dirty="0" err="1"/>
              <a:t>nic</a:t>
            </a:r>
            <a:endParaRPr lang="en-US" sz="2800" dirty="0"/>
          </a:p>
        </p:txBody>
      </p:sp>
    </p:spTree>
    <p:extLst>
      <p:ext uri="{BB962C8B-B14F-4D97-AF65-F5344CB8AC3E}">
        <p14:creationId xmlns:p14="http://schemas.microsoft.com/office/powerpoint/2010/main" val="230728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65470"/>
            <a:ext cx="12116428" cy="4891309"/>
          </a:xfrm>
          <a:prstGeom prst="rect">
            <a:avLst/>
          </a:prstGeom>
        </p:spPr>
      </p:pic>
      <p:sp>
        <p:nvSpPr>
          <p:cNvPr id="5" name="Rectangle 4"/>
          <p:cNvSpPr/>
          <p:nvPr/>
        </p:nvSpPr>
        <p:spPr>
          <a:xfrm>
            <a:off x="353816" y="6105521"/>
            <a:ext cx="3903697" cy="369332"/>
          </a:xfrm>
          <a:prstGeom prst="rect">
            <a:avLst/>
          </a:prstGeom>
        </p:spPr>
        <p:txBody>
          <a:bodyPr wrap="none">
            <a:spAutoFit/>
          </a:bodyPr>
          <a:lstStyle/>
          <a:p>
            <a:r>
              <a:rPr lang="en-US" dirty="0">
                <a:hlinkClick r:id="rId3"/>
              </a:rPr>
              <a:t>https://www.premiumecigarette.com/</a:t>
            </a:r>
            <a:endParaRPr lang="en-US" dirty="0"/>
          </a:p>
        </p:txBody>
      </p:sp>
      <p:sp>
        <p:nvSpPr>
          <p:cNvPr id="3" name="TextBox 2">
            <a:extLst>
              <a:ext uri="{FF2B5EF4-FFF2-40B4-BE49-F238E27FC236}">
                <a16:creationId xmlns:a16="http://schemas.microsoft.com/office/drawing/2014/main" id="{BCC7430B-7CD8-4C14-8670-0B91DD326783}"/>
              </a:ext>
            </a:extLst>
          </p:cNvPr>
          <p:cNvSpPr txBox="1"/>
          <p:nvPr/>
        </p:nvSpPr>
        <p:spPr>
          <a:xfrm>
            <a:off x="1251283" y="4932946"/>
            <a:ext cx="8734927" cy="830997"/>
          </a:xfrm>
          <a:prstGeom prst="rect">
            <a:avLst/>
          </a:prstGeom>
          <a:noFill/>
        </p:spPr>
        <p:txBody>
          <a:bodyPr wrap="square" rtlCol="0">
            <a:spAutoFit/>
          </a:bodyPr>
          <a:lstStyle/>
          <a:p>
            <a:r>
              <a:rPr lang="en-US" sz="2400" b="1" dirty="0">
                <a:solidFill>
                  <a:srgbClr val="FF0000"/>
                </a:solidFill>
              </a:rPr>
              <a:t>Even products with 0 nicotine, tobacco alkaloids, like </a:t>
            </a:r>
            <a:r>
              <a:rPr lang="en-US" sz="2400" b="1" dirty="0" err="1">
                <a:solidFill>
                  <a:srgbClr val="FF0000"/>
                </a:solidFill>
              </a:rPr>
              <a:t>anabasine</a:t>
            </a:r>
            <a:r>
              <a:rPr lang="en-US" sz="2400" b="1" dirty="0">
                <a:solidFill>
                  <a:srgbClr val="FF0000"/>
                </a:solidFill>
              </a:rPr>
              <a:t>, may be added to sustain the addiction</a:t>
            </a:r>
          </a:p>
        </p:txBody>
      </p:sp>
    </p:spTree>
    <p:extLst>
      <p:ext uri="{BB962C8B-B14F-4D97-AF65-F5344CB8AC3E}">
        <p14:creationId xmlns:p14="http://schemas.microsoft.com/office/powerpoint/2010/main" val="35564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Electronic Cigarette </a:t>
            </a:r>
          </a:p>
        </p:txBody>
      </p:sp>
      <p:sp>
        <p:nvSpPr>
          <p:cNvPr id="3" name="TextBox 2"/>
          <p:cNvSpPr txBox="1"/>
          <p:nvPr/>
        </p:nvSpPr>
        <p:spPr>
          <a:xfrm>
            <a:off x="6021354" y="6419460"/>
            <a:ext cx="4431761" cy="307777"/>
          </a:xfrm>
          <a:prstGeom prst="rect">
            <a:avLst/>
          </a:prstGeom>
          <a:noFill/>
        </p:spPr>
        <p:txBody>
          <a:bodyPr wrap="square" rtlCol="0">
            <a:spAutoFit/>
          </a:bodyPr>
          <a:lstStyle/>
          <a:p>
            <a:r>
              <a:rPr lang="en-US" sz="1400" dirty="0" err="1"/>
              <a:t>Klager</a:t>
            </a:r>
            <a:r>
              <a:rPr lang="en-US" sz="1400" dirty="0"/>
              <a:t> et al.  </a:t>
            </a:r>
            <a:r>
              <a:rPr lang="en-US" sz="1400" dirty="0" err="1"/>
              <a:t>Env</a:t>
            </a:r>
            <a:r>
              <a:rPr lang="en-US" sz="1400" dirty="0"/>
              <a:t> </a:t>
            </a:r>
            <a:r>
              <a:rPr lang="en-US" sz="1400" dirty="0" err="1"/>
              <a:t>Sci</a:t>
            </a:r>
            <a:r>
              <a:rPr lang="en-US" sz="1400" dirty="0"/>
              <a:t> &amp; </a:t>
            </a:r>
            <a:r>
              <a:rPr lang="en-US" sz="1400" dirty="0" err="1"/>
              <a:t>Techn</a:t>
            </a:r>
            <a:r>
              <a:rPr lang="en-US" sz="1400" dirty="0"/>
              <a:t>. 2017 </a:t>
            </a:r>
          </a:p>
        </p:txBody>
      </p:sp>
      <p:pic>
        <p:nvPicPr>
          <p:cNvPr id="4" name="Picture 3"/>
          <p:cNvPicPr>
            <a:picLocks noChangeAspect="1"/>
          </p:cNvPicPr>
          <p:nvPr/>
        </p:nvPicPr>
        <p:blipFill>
          <a:blip r:embed="rId3"/>
          <a:stretch>
            <a:fillRect/>
          </a:stretch>
        </p:blipFill>
        <p:spPr>
          <a:xfrm>
            <a:off x="1965898" y="2527605"/>
            <a:ext cx="8110912" cy="3697875"/>
          </a:xfrm>
          <a:prstGeom prst="rect">
            <a:avLst/>
          </a:prstGeom>
        </p:spPr>
      </p:pic>
    </p:spTree>
    <p:extLst>
      <p:ext uri="{BB962C8B-B14F-4D97-AF65-F5344CB8AC3E}">
        <p14:creationId xmlns:p14="http://schemas.microsoft.com/office/powerpoint/2010/main" val="107346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Electronic Cigarette </a:t>
            </a:r>
          </a:p>
        </p:txBody>
      </p:sp>
      <p:sp>
        <p:nvSpPr>
          <p:cNvPr id="3" name="TextBox 2"/>
          <p:cNvSpPr txBox="1"/>
          <p:nvPr/>
        </p:nvSpPr>
        <p:spPr>
          <a:xfrm>
            <a:off x="8058150" y="3977580"/>
            <a:ext cx="4431761" cy="307777"/>
          </a:xfrm>
          <a:prstGeom prst="rect">
            <a:avLst/>
          </a:prstGeom>
          <a:noFill/>
        </p:spPr>
        <p:txBody>
          <a:bodyPr wrap="square" rtlCol="0">
            <a:spAutoFit/>
          </a:bodyPr>
          <a:lstStyle/>
          <a:p>
            <a:r>
              <a:rPr lang="en-US" sz="1400" dirty="0" err="1"/>
              <a:t>Klager</a:t>
            </a:r>
            <a:r>
              <a:rPr lang="en-US" sz="1400" dirty="0"/>
              <a:t> et al.  </a:t>
            </a:r>
            <a:r>
              <a:rPr lang="en-US" sz="1400" dirty="0" err="1"/>
              <a:t>Env</a:t>
            </a:r>
            <a:r>
              <a:rPr lang="en-US" sz="1400" dirty="0"/>
              <a:t> </a:t>
            </a:r>
            <a:r>
              <a:rPr lang="en-US" sz="1400" dirty="0" err="1"/>
              <a:t>Sci</a:t>
            </a:r>
            <a:r>
              <a:rPr lang="en-US" sz="1400" dirty="0"/>
              <a:t> &amp; </a:t>
            </a:r>
            <a:r>
              <a:rPr lang="en-US" sz="1400" dirty="0" err="1"/>
              <a:t>Techn</a:t>
            </a:r>
            <a:r>
              <a:rPr lang="en-US" sz="1400" dirty="0"/>
              <a:t>. 2017 </a:t>
            </a:r>
          </a:p>
        </p:txBody>
      </p:sp>
      <p:pic>
        <p:nvPicPr>
          <p:cNvPr id="4" name="Picture 3"/>
          <p:cNvPicPr>
            <a:picLocks noChangeAspect="1"/>
          </p:cNvPicPr>
          <p:nvPr/>
        </p:nvPicPr>
        <p:blipFill>
          <a:blip r:embed="rId3"/>
          <a:stretch>
            <a:fillRect/>
          </a:stretch>
        </p:blipFill>
        <p:spPr>
          <a:xfrm>
            <a:off x="8058150" y="2292952"/>
            <a:ext cx="3695060" cy="1684628"/>
          </a:xfrm>
          <a:prstGeom prst="rect">
            <a:avLst/>
          </a:prstGeom>
        </p:spPr>
      </p:pic>
      <p:sp>
        <p:nvSpPr>
          <p:cNvPr id="5" name="Rectangle 4"/>
          <p:cNvSpPr/>
          <p:nvPr/>
        </p:nvSpPr>
        <p:spPr>
          <a:xfrm>
            <a:off x="660400" y="2292952"/>
            <a:ext cx="7131050" cy="2308324"/>
          </a:xfrm>
          <a:prstGeom prst="rect">
            <a:avLst/>
          </a:prstGeom>
        </p:spPr>
        <p:txBody>
          <a:bodyPr wrap="square">
            <a:spAutoFit/>
          </a:bodyPr>
          <a:lstStyle/>
          <a:p>
            <a:r>
              <a:rPr lang="en-US" sz="2400" b="1" dirty="0"/>
              <a:t>CONTENTS</a:t>
            </a:r>
          </a:p>
          <a:p>
            <a:r>
              <a:rPr lang="en-US" sz="2400" dirty="0"/>
              <a:t>Nicotine</a:t>
            </a:r>
          </a:p>
          <a:p>
            <a:r>
              <a:rPr lang="en-US" sz="2400" dirty="0"/>
              <a:t>Propylene glycol and/or glycerol</a:t>
            </a:r>
          </a:p>
          <a:p>
            <a:r>
              <a:rPr lang="en-US" sz="2400" dirty="0"/>
              <a:t>Flavorings / </a:t>
            </a:r>
            <a:r>
              <a:rPr lang="en-US" sz="2400" dirty="0" err="1"/>
              <a:t>Diacetyl</a:t>
            </a:r>
            <a:endParaRPr lang="en-US" sz="2400" dirty="0"/>
          </a:p>
          <a:p>
            <a:r>
              <a:rPr lang="en-US" sz="2400" dirty="0"/>
              <a:t>Formaldehyde</a:t>
            </a:r>
          </a:p>
          <a:p>
            <a:endParaRPr lang="en-US" sz="2400" i="1" dirty="0"/>
          </a:p>
        </p:txBody>
      </p:sp>
    </p:spTree>
    <p:extLst>
      <p:ext uri="{BB962C8B-B14F-4D97-AF65-F5344CB8AC3E}">
        <p14:creationId xmlns:p14="http://schemas.microsoft.com/office/powerpoint/2010/main" val="109217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Electronic Cigarette </a:t>
            </a:r>
          </a:p>
        </p:txBody>
      </p:sp>
      <p:sp>
        <p:nvSpPr>
          <p:cNvPr id="3" name="TextBox 2"/>
          <p:cNvSpPr txBox="1"/>
          <p:nvPr/>
        </p:nvSpPr>
        <p:spPr>
          <a:xfrm>
            <a:off x="7543800" y="5196780"/>
            <a:ext cx="4431761" cy="307777"/>
          </a:xfrm>
          <a:prstGeom prst="rect">
            <a:avLst/>
          </a:prstGeom>
          <a:noFill/>
        </p:spPr>
        <p:txBody>
          <a:bodyPr wrap="square" rtlCol="0">
            <a:spAutoFit/>
          </a:bodyPr>
          <a:lstStyle/>
          <a:p>
            <a:r>
              <a:rPr lang="en-US" sz="1400" dirty="0" err="1"/>
              <a:t>Klager</a:t>
            </a:r>
            <a:r>
              <a:rPr lang="en-US" sz="1400" dirty="0"/>
              <a:t> et al.  </a:t>
            </a:r>
            <a:r>
              <a:rPr lang="en-US" sz="1400" dirty="0" err="1"/>
              <a:t>Env</a:t>
            </a:r>
            <a:r>
              <a:rPr lang="en-US" sz="1400" dirty="0"/>
              <a:t> </a:t>
            </a:r>
            <a:r>
              <a:rPr lang="en-US" sz="1400" dirty="0" err="1"/>
              <a:t>Sci</a:t>
            </a:r>
            <a:r>
              <a:rPr lang="en-US" sz="1400" dirty="0"/>
              <a:t> &amp; </a:t>
            </a:r>
            <a:r>
              <a:rPr lang="en-US" sz="1400" dirty="0" err="1"/>
              <a:t>Techn</a:t>
            </a:r>
            <a:r>
              <a:rPr lang="en-US" sz="1400" dirty="0"/>
              <a:t>. 2017 </a:t>
            </a:r>
          </a:p>
        </p:txBody>
      </p:sp>
      <p:pic>
        <p:nvPicPr>
          <p:cNvPr id="4" name="Picture 3"/>
          <p:cNvPicPr>
            <a:picLocks noChangeAspect="1"/>
          </p:cNvPicPr>
          <p:nvPr/>
        </p:nvPicPr>
        <p:blipFill>
          <a:blip r:embed="rId3"/>
          <a:stretch>
            <a:fillRect/>
          </a:stretch>
        </p:blipFill>
        <p:spPr>
          <a:xfrm>
            <a:off x="6096000" y="2476881"/>
            <a:ext cx="5256325" cy="2396430"/>
          </a:xfrm>
          <a:prstGeom prst="rect">
            <a:avLst/>
          </a:prstGeom>
        </p:spPr>
      </p:pic>
      <p:sp>
        <p:nvSpPr>
          <p:cNvPr id="5" name="Rectangle 4"/>
          <p:cNvSpPr/>
          <p:nvPr/>
        </p:nvSpPr>
        <p:spPr>
          <a:xfrm>
            <a:off x="482514" y="2986372"/>
            <a:ext cx="9324258" cy="2308324"/>
          </a:xfrm>
          <a:prstGeom prst="rect">
            <a:avLst/>
          </a:prstGeom>
        </p:spPr>
        <p:txBody>
          <a:bodyPr wrap="square">
            <a:spAutoFit/>
          </a:bodyPr>
          <a:lstStyle/>
          <a:p>
            <a:r>
              <a:rPr lang="en-US" sz="2400" b="1" dirty="0"/>
              <a:t>CONTENTS</a:t>
            </a:r>
          </a:p>
          <a:p>
            <a:r>
              <a:rPr lang="en-US" sz="2400" i="1" dirty="0"/>
              <a:t>Note many of these chemicals </a:t>
            </a:r>
          </a:p>
          <a:p>
            <a:r>
              <a:rPr lang="en-US" sz="2400" i="1" dirty="0"/>
              <a:t>are approved by the FDA</a:t>
            </a:r>
          </a:p>
          <a:p>
            <a:r>
              <a:rPr lang="en-US" sz="2400" i="1" dirty="0"/>
              <a:t>Generally Recognized as Safe list (GRAS)</a:t>
            </a:r>
          </a:p>
          <a:p>
            <a:endParaRPr lang="en-US" sz="2400" i="1" dirty="0"/>
          </a:p>
          <a:p>
            <a:r>
              <a:rPr lang="en-US" sz="2400" i="1" dirty="0"/>
              <a:t>BUT</a:t>
            </a:r>
          </a:p>
        </p:txBody>
      </p:sp>
    </p:spTree>
    <p:extLst>
      <p:ext uri="{BB962C8B-B14F-4D97-AF65-F5344CB8AC3E}">
        <p14:creationId xmlns:p14="http://schemas.microsoft.com/office/powerpoint/2010/main" val="382627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B980-D53C-4CE6-BB96-37CA1FB29637}"/>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4A16904F-87FD-48CE-B433-9927A7426EB2}"/>
              </a:ext>
            </a:extLst>
          </p:cNvPr>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361620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Electronic Cigarette </a:t>
            </a:r>
          </a:p>
        </p:txBody>
      </p:sp>
      <p:sp>
        <p:nvSpPr>
          <p:cNvPr id="5" name="Rectangle 4"/>
          <p:cNvSpPr/>
          <p:nvPr/>
        </p:nvSpPr>
        <p:spPr>
          <a:xfrm>
            <a:off x="793750" y="3489232"/>
            <a:ext cx="7131050" cy="1938992"/>
          </a:xfrm>
          <a:prstGeom prst="rect">
            <a:avLst/>
          </a:prstGeom>
        </p:spPr>
        <p:txBody>
          <a:bodyPr wrap="square">
            <a:spAutoFit/>
          </a:bodyPr>
          <a:lstStyle/>
          <a:p>
            <a:r>
              <a:rPr lang="en-US" sz="2400" b="1" dirty="0"/>
              <a:t>CONTENTS</a:t>
            </a:r>
          </a:p>
          <a:p>
            <a:r>
              <a:rPr lang="en-US" sz="2400" dirty="0"/>
              <a:t>GRAS list compounds are tested and </a:t>
            </a:r>
          </a:p>
          <a:p>
            <a:r>
              <a:rPr lang="en-US" sz="2400" dirty="0"/>
              <a:t>approved for INGESTION only, </a:t>
            </a:r>
          </a:p>
          <a:p>
            <a:r>
              <a:rPr lang="en-US" sz="2400" dirty="0"/>
              <a:t>not for inhalation</a:t>
            </a:r>
          </a:p>
          <a:p>
            <a:endParaRPr lang="en-US" sz="2400" b="1" i="1" dirty="0"/>
          </a:p>
        </p:txBody>
      </p:sp>
      <p:sp>
        <p:nvSpPr>
          <p:cNvPr id="6" name="TextBox 5"/>
          <p:cNvSpPr txBox="1"/>
          <p:nvPr/>
        </p:nvSpPr>
        <p:spPr>
          <a:xfrm>
            <a:off x="7543800" y="5196780"/>
            <a:ext cx="4431761" cy="307777"/>
          </a:xfrm>
          <a:prstGeom prst="rect">
            <a:avLst/>
          </a:prstGeom>
          <a:noFill/>
        </p:spPr>
        <p:txBody>
          <a:bodyPr wrap="square" rtlCol="0">
            <a:spAutoFit/>
          </a:bodyPr>
          <a:lstStyle/>
          <a:p>
            <a:r>
              <a:rPr lang="en-US" sz="1400" dirty="0" err="1"/>
              <a:t>Klager</a:t>
            </a:r>
            <a:r>
              <a:rPr lang="en-US" sz="1400" dirty="0"/>
              <a:t> et al.  </a:t>
            </a:r>
            <a:r>
              <a:rPr lang="en-US" sz="1400" dirty="0" err="1"/>
              <a:t>Env</a:t>
            </a:r>
            <a:r>
              <a:rPr lang="en-US" sz="1400" dirty="0"/>
              <a:t> </a:t>
            </a:r>
            <a:r>
              <a:rPr lang="en-US" sz="1400" dirty="0" err="1"/>
              <a:t>Sci</a:t>
            </a:r>
            <a:r>
              <a:rPr lang="en-US" sz="1400" dirty="0"/>
              <a:t> &amp; </a:t>
            </a:r>
            <a:r>
              <a:rPr lang="en-US" sz="1400" dirty="0" err="1"/>
              <a:t>Techn</a:t>
            </a:r>
            <a:r>
              <a:rPr lang="en-US" sz="1400" dirty="0"/>
              <a:t>. 2017 </a:t>
            </a:r>
          </a:p>
        </p:txBody>
      </p:sp>
      <p:pic>
        <p:nvPicPr>
          <p:cNvPr id="7" name="Picture 6"/>
          <p:cNvPicPr>
            <a:picLocks noChangeAspect="1"/>
          </p:cNvPicPr>
          <p:nvPr/>
        </p:nvPicPr>
        <p:blipFill>
          <a:blip r:embed="rId3"/>
          <a:stretch>
            <a:fillRect/>
          </a:stretch>
        </p:blipFill>
        <p:spPr>
          <a:xfrm>
            <a:off x="6096000" y="2476881"/>
            <a:ext cx="5256325" cy="2396430"/>
          </a:xfrm>
          <a:prstGeom prst="rect">
            <a:avLst/>
          </a:prstGeom>
        </p:spPr>
      </p:pic>
    </p:spTree>
    <p:extLst>
      <p:ext uri="{BB962C8B-B14F-4D97-AF65-F5344CB8AC3E}">
        <p14:creationId xmlns:p14="http://schemas.microsoft.com/office/powerpoint/2010/main" val="311629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instance</a:t>
            </a:r>
          </a:p>
        </p:txBody>
      </p:sp>
      <p:pic>
        <p:nvPicPr>
          <p:cNvPr id="4" name="Picture 3"/>
          <p:cNvPicPr>
            <a:picLocks noChangeAspect="1"/>
          </p:cNvPicPr>
          <p:nvPr/>
        </p:nvPicPr>
        <p:blipFill>
          <a:blip r:embed="rId3"/>
          <a:stretch>
            <a:fillRect/>
          </a:stretch>
        </p:blipFill>
        <p:spPr>
          <a:xfrm>
            <a:off x="7410451" y="2852737"/>
            <a:ext cx="3567112" cy="3567112"/>
          </a:xfrm>
          <a:prstGeom prst="rect">
            <a:avLst/>
          </a:prstGeom>
        </p:spPr>
      </p:pic>
      <p:pic>
        <p:nvPicPr>
          <p:cNvPr id="10" name="Picture 9"/>
          <p:cNvPicPr>
            <a:picLocks noChangeAspect="1"/>
          </p:cNvPicPr>
          <p:nvPr/>
        </p:nvPicPr>
        <p:blipFill>
          <a:blip r:embed="rId4"/>
          <a:stretch>
            <a:fillRect/>
          </a:stretch>
        </p:blipFill>
        <p:spPr>
          <a:xfrm>
            <a:off x="409575" y="2852737"/>
            <a:ext cx="4286250" cy="2962275"/>
          </a:xfrm>
          <a:prstGeom prst="rect">
            <a:avLst/>
          </a:prstGeom>
        </p:spPr>
      </p:pic>
      <p:pic>
        <p:nvPicPr>
          <p:cNvPr id="11" name="Picture 10"/>
          <p:cNvPicPr>
            <a:picLocks noChangeAspect="1"/>
          </p:cNvPicPr>
          <p:nvPr/>
        </p:nvPicPr>
        <p:blipFill>
          <a:blip r:embed="rId5"/>
          <a:stretch>
            <a:fillRect/>
          </a:stretch>
        </p:blipFill>
        <p:spPr>
          <a:xfrm>
            <a:off x="5024437" y="3024187"/>
            <a:ext cx="2143125" cy="2143125"/>
          </a:xfrm>
          <a:prstGeom prst="rect">
            <a:avLst/>
          </a:prstGeom>
        </p:spPr>
      </p:pic>
    </p:spTree>
    <p:extLst>
      <p:ext uri="{BB962C8B-B14F-4D97-AF65-F5344CB8AC3E}">
        <p14:creationId xmlns:p14="http://schemas.microsoft.com/office/powerpoint/2010/main" val="99438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Electronic Cigarette </a:t>
            </a:r>
          </a:p>
        </p:txBody>
      </p:sp>
      <p:sp>
        <p:nvSpPr>
          <p:cNvPr id="5" name="Rectangle 4"/>
          <p:cNvSpPr/>
          <p:nvPr/>
        </p:nvSpPr>
        <p:spPr>
          <a:xfrm>
            <a:off x="717550" y="2662231"/>
            <a:ext cx="7131050" cy="2862322"/>
          </a:xfrm>
          <a:prstGeom prst="rect">
            <a:avLst/>
          </a:prstGeom>
        </p:spPr>
        <p:txBody>
          <a:bodyPr wrap="square">
            <a:spAutoFit/>
          </a:bodyPr>
          <a:lstStyle/>
          <a:p>
            <a:r>
              <a:rPr lang="en-US" sz="2400" b="1" dirty="0"/>
              <a:t>CONTENTS</a:t>
            </a:r>
          </a:p>
          <a:p>
            <a:endParaRPr lang="en-US" sz="2400" i="1" dirty="0"/>
          </a:p>
          <a:p>
            <a:r>
              <a:rPr lang="en-US" sz="3600" i="1" dirty="0" err="1"/>
              <a:t>Diacetyl</a:t>
            </a:r>
            <a:r>
              <a:rPr lang="en-US" sz="2400" i="1" dirty="0"/>
              <a:t> – a flavoring used in electronic </a:t>
            </a:r>
          </a:p>
          <a:p>
            <a:r>
              <a:rPr lang="en-US" sz="2400" i="1" dirty="0"/>
              <a:t>cigarettes.  </a:t>
            </a:r>
          </a:p>
          <a:p>
            <a:r>
              <a:rPr lang="en-US" sz="2400" i="1" dirty="0"/>
              <a:t>Used in popcorn flavoring, Pop Tarts, </a:t>
            </a:r>
          </a:p>
          <a:p>
            <a:r>
              <a:rPr lang="en-US" sz="2400" i="1" dirty="0"/>
              <a:t>candy corn</a:t>
            </a:r>
          </a:p>
          <a:p>
            <a:endParaRPr lang="en-US" sz="2400" i="1" dirty="0"/>
          </a:p>
        </p:txBody>
      </p:sp>
      <p:sp>
        <p:nvSpPr>
          <p:cNvPr id="6" name="Rectangle 5"/>
          <p:cNvSpPr/>
          <p:nvPr/>
        </p:nvSpPr>
        <p:spPr>
          <a:xfrm>
            <a:off x="879475" y="5300258"/>
            <a:ext cx="8362950" cy="1261884"/>
          </a:xfrm>
          <a:prstGeom prst="rect">
            <a:avLst/>
          </a:prstGeom>
        </p:spPr>
        <p:txBody>
          <a:bodyPr wrap="square">
            <a:spAutoFit/>
          </a:bodyPr>
          <a:lstStyle/>
          <a:p>
            <a:r>
              <a:rPr lang="en-US" sz="2800" b="1" dirty="0">
                <a:solidFill>
                  <a:srgbClr val="000000"/>
                </a:solidFill>
                <a:latin typeface="Times New Roman" panose="02020603050405020304" pitchFamily="18" charset="0"/>
              </a:rPr>
              <a:t>Fixed Obstructive Lung Disease in Workers at a Microwave Popcorn Factory --- Missouri, 2000—2002</a:t>
            </a:r>
          </a:p>
          <a:p>
            <a:r>
              <a:rPr lang="en-US" sz="2000" b="1" i="1" dirty="0">
                <a:solidFill>
                  <a:srgbClr val="000000"/>
                </a:solidFill>
                <a:latin typeface="Times New Roman" panose="02020603050405020304" pitchFamily="18" charset="0"/>
              </a:rPr>
              <a:t>CDC MMWR April 2002</a:t>
            </a:r>
            <a:endParaRPr lang="en-US" sz="2800" b="1" i="1" dirty="0">
              <a:solidFill>
                <a:srgbClr val="000000"/>
              </a:solidFill>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591300" y="2217048"/>
            <a:ext cx="4857750" cy="3122839"/>
          </a:xfrm>
          <a:prstGeom prst="rect">
            <a:avLst/>
          </a:prstGeom>
        </p:spPr>
      </p:pic>
    </p:spTree>
    <p:extLst>
      <p:ext uri="{BB962C8B-B14F-4D97-AF65-F5344CB8AC3E}">
        <p14:creationId xmlns:p14="http://schemas.microsoft.com/office/powerpoint/2010/main" val="3431636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instance</a:t>
            </a:r>
          </a:p>
        </p:txBody>
      </p:sp>
      <p:sp>
        <p:nvSpPr>
          <p:cNvPr id="6" name="Rectangle 5"/>
          <p:cNvSpPr/>
          <p:nvPr/>
        </p:nvSpPr>
        <p:spPr>
          <a:xfrm>
            <a:off x="717550" y="2662231"/>
            <a:ext cx="7131050" cy="2492990"/>
          </a:xfrm>
          <a:prstGeom prst="rect">
            <a:avLst/>
          </a:prstGeom>
        </p:spPr>
        <p:txBody>
          <a:bodyPr wrap="square">
            <a:spAutoFit/>
          </a:bodyPr>
          <a:lstStyle/>
          <a:p>
            <a:r>
              <a:rPr lang="en-US" sz="2400" b="1" dirty="0"/>
              <a:t>CONTENTS</a:t>
            </a:r>
          </a:p>
          <a:p>
            <a:endParaRPr lang="en-US" sz="2400" i="1" dirty="0"/>
          </a:p>
          <a:p>
            <a:r>
              <a:rPr lang="en-US" sz="3600" i="1" dirty="0"/>
              <a:t>Formaldehyde</a:t>
            </a:r>
            <a:r>
              <a:rPr lang="en-US" sz="2400" i="1" dirty="0"/>
              <a:t> – used to prepare DEAD bodies; NOT SAFE to breathe in at HIGH LEVELS</a:t>
            </a:r>
          </a:p>
          <a:p>
            <a:r>
              <a:rPr lang="en-US" sz="2400" i="1" dirty="0"/>
              <a:t>**These levels are high in e-cigarettes</a:t>
            </a:r>
          </a:p>
          <a:p>
            <a:endParaRPr lang="en-US" sz="2400" i="1" dirty="0"/>
          </a:p>
        </p:txBody>
      </p:sp>
      <p:pic>
        <p:nvPicPr>
          <p:cNvPr id="3" name="Picture 2"/>
          <p:cNvPicPr>
            <a:picLocks noChangeAspect="1"/>
          </p:cNvPicPr>
          <p:nvPr/>
        </p:nvPicPr>
        <p:blipFill>
          <a:blip r:embed="rId3"/>
          <a:stretch>
            <a:fillRect/>
          </a:stretch>
        </p:blipFill>
        <p:spPr>
          <a:xfrm>
            <a:off x="8039429" y="2457450"/>
            <a:ext cx="3242934" cy="3467100"/>
          </a:xfrm>
          <a:prstGeom prst="rect">
            <a:avLst/>
          </a:prstGeom>
        </p:spPr>
      </p:pic>
    </p:spTree>
    <p:extLst>
      <p:ext uri="{BB962C8B-B14F-4D97-AF65-F5344CB8AC3E}">
        <p14:creationId xmlns:p14="http://schemas.microsoft.com/office/powerpoint/2010/main" val="7737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an Electronic Cigarette </a:t>
            </a:r>
          </a:p>
        </p:txBody>
      </p:sp>
      <p:sp>
        <p:nvSpPr>
          <p:cNvPr id="3" name="TextBox 2"/>
          <p:cNvSpPr txBox="1"/>
          <p:nvPr/>
        </p:nvSpPr>
        <p:spPr>
          <a:xfrm>
            <a:off x="8058150" y="3482280"/>
            <a:ext cx="4431761" cy="307777"/>
          </a:xfrm>
          <a:prstGeom prst="rect">
            <a:avLst/>
          </a:prstGeom>
          <a:noFill/>
        </p:spPr>
        <p:txBody>
          <a:bodyPr wrap="square" rtlCol="0">
            <a:spAutoFit/>
          </a:bodyPr>
          <a:lstStyle/>
          <a:p>
            <a:r>
              <a:rPr lang="en-US" sz="1400" dirty="0" err="1"/>
              <a:t>Klager</a:t>
            </a:r>
            <a:r>
              <a:rPr lang="en-US" sz="1400" dirty="0"/>
              <a:t> et al.  </a:t>
            </a:r>
            <a:r>
              <a:rPr lang="en-US" sz="1400" dirty="0" err="1"/>
              <a:t>Env</a:t>
            </a:r>
            <a:r>
              <a:rPr lang="en-US" sz="1400" dirty="0"/>
              <a:t> </a:t>
            </a:r>
            <a:r>
              <a:rPr lang="en-US" sz="1400" dirty="0" err="1"/>
              <a:t>Sci</a:t>
            </a:r>
            <a:r>
              <a:rPr lang="en-US" sz="1400" dirty="0"/>
              <a:t> &amp; </a:t>
            </a:r>
            <a:r>
              <a:rPr lang="en-US" sz="1400" dirty="0" err="1"/>
              <a:t>Techn</a:t>
            </a:r>
            <a:r>
              <a:rPr lang="en-US" sz="1400" dirty="0"/>
              <a:t>. 2017 </a:t>
            </a:r>
          </a:p>
        </p:txBody>
      </p:sp>
      <p:pic>
        <p:nvPicPr>
          <p:cNvPr id="4" name="Picture 3"/>
          <p:cNvPicPr>
            <a:picLocks noChangeAspect="1"/>
          </p:cNvPicPr>
          <p:nvPr/>
        </p:nvPicPr>
        <p:blipFill>
          <a:blip r:embed="rId3"/>
          <a:stretch>
            <a:fillRect/>
          </a:stretch>
        </p:blipFill>
        <p:spPr>
          <a:xfrm>
            <a:off x="8058150" y="1797652"/>
            <a:ext cx="3695060" cy="1684628"/>
          </a:xfrm>
          <a:prstGeom prst="rect">
            <a:avLst/>
          </a:prstGeom>
        </p:spPr>
      </p:pic>
      <p:sp>
        <p:nvSpPr>
          <p:cNvPr id="5" name="Rectangle 4"/>
          <p:cNvSpPr/>
          <p:nvPr/>
        </p:nvSpPr>
        <p:spPr>
          <a:xfrm>
            <a:off x="660400" y="1797652"/>
            <a:ext cx="10553032" cy="3785652"/>
          </a:xfrm>
          <a:prstGeom prst="rect">
            <a:avLst/>
          </a:prstGeom>
        </p:spPr>
        <p:txBody>
          <a:bodyPr wrap="square">
            <a:spAutoFit/>
          </a:bodyPr>
          <a:lstStyle/>
          <a:p>
            <a:r>
              <a:rPr lang="en-US" sz="2400" b="1" dirty="0"/>
              <a:t>CONTENTS</a:t>
            </a:r>
          </a:p>
          <a:p>
            <a:endParaRPr lang="en-US" sz="2400" i="1" dirty="0"/>
          </a:p>
          <a:p>
            <a:r>
              <a:rPr lang="en-US" sz="2400" i="1" dirty="0"/>
              <a:t>Metals</a:t>
            </a:r>
          </a:p>
          <a:p>
            <a:endParaRPr lang="en-US" sz="2400" i="1" dirty="0"/>
          </a:p>
          <a:p>
            <a:r>
              <a:rPr lang="en-US" sz="2400" b="1" i="1" dirty="0"/>
              <a:t>Volatile Organic Compounds</a:t>
            </a:r>
          </a:p>
          <a:p>
            <a:endParaRPr lang="en-US" sz="2400" i="1" dirty="0"/>
          </a:p>
          <a:p>
            <a:r>
              <a:rPr lang="en-US" sz="2400" i="1" dirty="0"/>
              <a:t>Tobacco Alkaloids</a:t>
            </a:r>
          </a:p>
          <a:p>
            <a:endParaRPr lang="en-US" sz="2400" i="1" dirty="0"/>
          </a:p>
          <a:p>
            <a:r>
              <a:rPr lang="en-US" sz="2400" i="1" dirty="0"/>
              <a:t>Polycyclic Aromatic Hydrocarbons</a:t>
            </a:r>
          </a:p>
          <a:p>
            <a:endParaRPr lang="en-US" sz="2400" i="1" dirty="0"/>
          </a:p>
        </p:txBody>
      </p:sp>
      <p:sp>
        <p:nvSpPr>
          <p:cNvPr id="7" name="Rectangle 6"/>
          <p:cNvSpPr/>
          <p:nvPr/>
        </p:nvSpPr>
        <p:spPr>
          <a:xfrm>
            <a:off x="660400" y="5870303"/>
            <a:ext cx="5994077" cy="369332"/>
          </a:xfrm>
          <a:prstGeom prst="rect">
            <a:avLst/>
          </a:prstGeom>
        </p:spPr>
        <p:txBody>
          <a:bodyPr wrap="none">
            <a:spAutoFit/>
          </a:bodyPr>
          <a:lstStyle/>
          <a:p>
            <a:r>
              <a:rPr lang="en-US" dirty="0">
                <a:hlinkClick r:id="rId4"/>
              </a:rPr>
              <a:t>https://www.atsdr.cdc.gov/mmg/mmg.asp?id=216&amp;tid=39</a:t>
            </a:r>
            <a:endParaRPr lang="en-US" dirty="0"/>
          </a:p>
        </p:txBody>
      </p:sp>
    </p:spTree>
    <p:extLst>
      <p:ext uri="{BB962C8B-B14F-4D97-AF65-F5344CB8AC3E}">
        <p14:creationId xmlns:p14="http://schemas.microsoft.com/office/powerpoint/2010/main" val="104003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9936-6748-443F-9DF1-155D869F2548}"/>
              </a:ext>
            </a:extLst>
          </p:cNvPr>
          <p:cNvSpPr>
            <a:spLocks noGrp="1"/>
          </p:cNvSpPr>
          <p:nvPr>
            <p:ph type="title"/>
          </p:nvPr>
        </p:nvSpPr>
        <p:spPr/>
        <p:txBody>
          <a:bodyPr/>
          <a:lstStyle/>
          <a:p>
            <a:r>
              <a:rPr lang="en-US" dirty="0"/>
              <a:t>Anatomy of an Electronic Cigarette </a:t>
            </a:r>
          </a:p>
        </p:txBody>
      </p:sp>
      <p:sp>
        <p:nvSpPr>
          <p:cNvPr id="3" name="Content Placeholder 2">
            <a:extLst>
              <a:ext uri="{FF2B5EF4-FFF2-40B4-BE49-F238E27FC236}">
                <a16:creationId xmlns:a16="http://schemas.microsoft.com/office/drawing/2014/main" id="{10E0D09F-76A3-42A8-B07D-0A29FB316E9D}"/>
              </a:ext>
            </a:extLst>
          </p:cNvPr>
          <p:cNvSpPr>
            <a:spLocks noGrp="1"/>
          </p:cNvSpPr>
          <p:nvPr>
            <p:ph idx="1"/>
          </p:nvPr>
        </p:nvSpPr>
        <p:spPr>
          <a:xfrm>
            <a:off x="1079500" y="1981200"/>
            <a:ext cx="10363200" cy="4114800"/>
          </a:xfrm>
        </p:spPr>
        <p:txBody>
          <a:bodyPr/>
          <a:lstStyle/>
          <a:p>
            <a:pPr marL="0" indent="0">
              <a:buNone/>
            </a:pPr>
            <a:r>
              <a:rPr lang="en-US" b="0" i="0" dirty="0">
                <a:solidFill>
                  <a:srgbClr val="1B1B1B"/>
                </a:solidFill>
                <a:effectLst/>
                <a:latin typeface="Source Sans Pro Web"/>
              </a:rPr>
              <a:t>VOCs include a variety of chemicals, some of which may have short- and long-term adverse health effects. </a:t>
            </a:r>
          </a:p>
          <a:p>
            <a:pPr marL="0" indent="0">
              <a:buNone/>
            </a:pPr>
            <a:r>
              <a:rPr lang="en-US" b="0" i="0" dirty="0">
                <a:solidFill>
                  <a:srgbClr val="1B1B1B"/>
                </a:solidFill>
                <a:effectLst/>
                <a:latin typeface="Source Sans Pro Web"/>
              </a:rPr>
              <a:t>Examples include: </a:t>
            </a:r>
            <a:r>
              <a:rPr lang="en-US" b="1" i="0" dirty="0">
                <a:solidFill>
                  <a:srgbClr val="FF0000"/>
                </a:solidFill>
                <a:effectLst/>
                <a:latin typeface="Source Sans Pro Web"/>
              </a:rPr>
              <a:t>paints and lacquers, paint strippers, cleaning supplies, pesticides, building materials and furnishings, office equipment such as copiers and printers, correction fluids and carbonless copy paper, graphics and craft materials including glues and adhesives, permanent markers, &amp; photographic solutions.</a:t>
            </a:r>
            <a:endParaRPr lang="en-US" b="1" dirty="0">
              <a:solidFill>
                <a:srgbClr val="FF0000"/>
              </a:solidFill>
            </a:endParaRPr>
          </a:p>
        </p:txBody>
      </p:sp>
    </p:spTree>
    <p:extLst>
      <p:ext uri="{BB962C8B-B14F-4D97-AF65-F5344CB8AC3E}">
        <p14:creationId xmlns:p14="http://schemas.microsoft.com/office/powerpoint/2010/main" val="66737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B29C-9A11-4C48-BD92-C25BCAC8BDC6}"/>
              </a:ext>
            </a:extLst>
          </p:cNvPr>
          <p:cNvSpPr>
            <a:spLocks noGrp="1"/>
          </p:cNvSpPr>
          <p:nvPr>
            <p:ph type="title"/>
          </p:nvPr>
        </p:nvSpPr>
        <p:spPr/>
        <p:txBody>
          <a:bodyPr/>
          <a:lstStyle/>
          <a:p>
            <a:r>
              <a:rPr lang="en-US" dirty="0"/>
              <a:t>Electronic Cigarettes</a:t>
            </a:r>
          </a:p>
        </p:txBody>
      </p:sp>
      <p:sp>
        <p:nvSpPr>
          <p:cNvPr id="3" name="Content Placeholder 2">
            <a:extLst>
              <a:ext uri="{FF2B5EF4-FFF2-40B4-BE49-F238E27FC236}">
                <a16:creationId xmlns:a16="http://schemas.microsoft.com/office/drawing/2014/main" id="{A706D364-252A-4B99-BA51-5AC59805E370}"/>
              </a:ext>
            </a:extLst>
          </p:cNvPr>
          <p:cNvSpPr>
            <a:spLocks noGrp="1"/>
          </p:cNvSpPr>
          <p:nvPr>
            <p:ph idx="1"/>
          </p:nvPr>
        </p:nvSpPr>
        <p:spPr/>
        <p:txBody>
          <a:bodyPr>
            <a:normAutofit/>
          </a:bodyPr>
          <a:lstStyle/>
          <a:p>
            <a:r>
              <a:rPr lang="en-US" sz="3200" dirty="0"/>
              <a:t>HIGHLY ADDICTING</a:t>
            </a:r>
          </a:p>
          <a:p>
            <a:endParaRPr lang="en-US" sz="3200" dirty="0"/>
          </a:p>
          <a:p>
            <a:r>
              <a:rPr lang="en-US" sz="3200" dirty="0"/>
              <a:t>DANGEROUS CHEMICALS THAT LEAD to both immediate lung issues and long term health complications.</a:t>
            </a:r>
          </a:p>
        </p:txBody>
      </p:sp>
    </p:spTree>
    <p:extLst>
      <p:ext uri="{BB962C8B-B14F-4D97-AF65-F5344CB8AC3E}">
        <p14:creationId xmlns:p14="http://schemas.microsoft.com/office/powerpoint/2010/main" val="248285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0D5D-BEAE-4F53-BAC2-DFFFB70DAD09}"/>
              </a:ext>
            </a:extLst>
          </p:cNvPr>
          <p:cNvSpPr>
            <a:spLocks noGrp="1"/>
          </p:cNvSpPr>
          <p:nvPr>
            <p:ph type="title"/>
          </p:nvPr>
        </p:nvSpPr>
        <p:spPr/>
        <p:txBody>
          <a:bodyPr/>
          <a:lstStyle/>
          <a:p>
            <a:r>
              <a:rPr lang="en-US" dirty="0"/>
              <a:t>What are some concerns for children and electronic cigarettes?</a:t>
            </a:r>
          </a:p>
        </p:txBody>
      </p:sp>
      <p:sp>
        <p:nvSpPr>
          <p:cNvPr id="3" name="Content Placeholder 2">
            <a:extLst>
              <a:ext uri="{FF2B5EF4-FFF2-40B4-BE49-F238E27FC236}">
                <a16:creationId xmlns:a16="http://schemas.microsoft.com/office/drawing/2014/main" id="{4D6609B8-0522-4F38-8AA4-7EBCA361F50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07975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7C3443-8C48-4F05-84DE-C77DA81F53B9}"/>
              </a:ext>
            </a:extLst>
          </p:cNvPr>
          <p:cNvPicPr>
            <a:picLocks noChangeAspect="1"/>
          </p:cNvPicPr>
          <p:nvPr/>
        </p:nvPicPr>
        <p:blipFill>
          <a:blip r:embed="rId3"/>
          <a:stretch>
            <a:fillRect/>
          </a:stretch>
        </p:blipFill>
        <p:spPr>
          <a:xfrm>
            <a:off x="0" y="227346"/>
            <a:ext cx="6429375" cy="2505075"/>
          </a:xfrm>
          <a:prstGeom prst="rect">
            <a:avLst/>
          </a:prstGeom>
        </p:spPr>
      </p:pic>
      <p:pic>
        <p:nvPicPr>
          <p:cNvPr id="7" name="Picture 6">
            <a:extLst>
              <a:ext uri="{FF2B5EF4-FFF2-40B4-BE49-F238E27FC236}">
                <a16:creationId xmlns:a16="http://schemas.microsoft.com/office/drawing/2014/main" id="{38801E30-6E59-431B-BCC6-116D88666324}"/>
              </a:ext>
            </a:extLst>
          </p:cNvPr>
          <p:cNvPicPr>
            <a:picLocks noChangeAspect="1"/>
          </p:cNvPicPr>
          <p:nvPr/>
        </p:nvPicPr>
        <p:blipFill>
          <a:blip r:embed="rId4"/>
          <a:stretch>
            <a:fillRect/>
          </a:stretch>
        </p:blipFill>
        <p:spPr>
          <a:xfrm>
            <a:off x="114300" y="3301670"/>
            <a:ext cx="6315075" cy="2324100"/>
          </a:xfrm>
          <a:prstGeom prst="rect">
            <a:avLst/>
          </a:prstGeom>
        </p:spPr>
      </p:pic>
      <p:pic>
        <p:nvPicPr>
          <p:cNvPr id="9" name="Picture 8">
            <a:extLst>
              <a:ext uri="{FF2B5EF4-FFF2-40B4-BE49-F238E27FC236}">
                <a16:creationId xmlns:a16="http://schemas.microsoft.com/office/drawing/2014/main" id="{611646CB-39E8-47D6-87F1-A89AC91D6BBA}"/>
              </a:ext>
            </a:extLst>
          </p:cNvPr>
          <p:cNvPicPr>
            <a:picLocks noChangeAspect="1"/>
          </p:cNvPicPr>
          <p:nvPr/>
        </p:nvPicPr>
        <p:blipFill>
          <a:blip r:embed="rId5"/>
          <a:stretch>
            <a:fillRect/>
          </a:stretch>
        </p:blipFill>
        <p:spPr>
          <a:xfrm>
            <a:off x="5857875" y="227346"/>
            <a:ext cx="6362700" cy="2476500"/>
          </a:xfrm>
          <a:prstGeom prst="rect">
            <a:avLst/>
          </a:prstGeom>
        </p:spPr>
      </p:pic>
      <p:pic>
        <p:nvPicPr>
          <p:cNvPr id="11" name="Picture 10">
            <a:extLst>
              <a:ext uri="{FF2B5EF4-FFF2-40B4-BE49-F238E27FC236}">
                <a16:creationId xmlns:a16="http://schemas.microsoft.com/office/drawing/2014/main" id="{C57CE19E-C4A0-4B52-8C39-22FDF89901CD}"/>
              </a:ext>
            </a:extLst>
          </p:cNvPr>
          <p:cNvPicPr>
            <a:picLocks noChangeAspect="1"/>
          </p:cNvPicPr>
          <p:nvPr/>
        </p:nvPicPr>
        <p:blipFill>
          <a:blip r:embed="rId6"/>
          <a:stretch>
            <a:fillRect/>
          </a:stretch>
        </p:blipFill>
        <p:spPr>
          <a:xfrm>
            <a:off x="5772150" y="5191376"/>
            <a:ext cx="6305550" cy="1571625"/>
          </a:xfrm>
          <a:prstGeom prst="rect">
            <a:avLst/>
          </a:prstGeom>
        </p:spPr>
      </p:pic>
    </p:spTree>
    <p:extLst>
      <p:ext uri="{BB962C8B-B14F-4D97-AF65-F5344CB8AC3E}">
        <p14:creationId xmlns:p14="http://schemas.microsoft.com/office/powerpoint/2010/main" val="284151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6782E3-C9F4-B84D-BD3E-C81E6F15F4C3}"/>
              </a:ext>
            </a:extLst>
          </p:cNvPr>
          <p:cNvSpPr>
            <a:spLocks noGrp="1" noChangeArrowheads="1"/>
          </p:cNvSpPr>
          <p:nvPr>
            <p:ph type="title"/>
          </p:nvPr>
        </p:nvSpPr>
        <p:spPr>
          <a:xfrm>
            <a:off x="2193036" y="469392"/>
            <a:ext cx="7729728" cy="1188720"/>
          </a:xfrm>
        </p:spPr>
        <p:txBody>
          <a:bodyPr/>
          <a:lstStyle/>
          <a:p>
            <a:pPr eaLnBrk="1" hangingPunct="1"/>
            <a:r>
              <a:rPr lang="en-US" altLang="en-US" dirty="0">
                <a:ea typeface="ＭＳ Ｐゴシック" panose="020B0600070205080204" pitchFamily="34" charset="-128"/>
              </a:rPr>
              <a:t>ACETYLCHOLINE</a:t>
            </a:r>
          </a:p>
        </p:txBody>
      </p:sp>
      <p:pic>
        <p:nvPicPr>
          <p:cNvPr id="22530" name="Picture 3" descr="Nicotine_structure1">
            <a:extLst>
              <a:ext uri="{FF2B5EF4-FFF2-40B4-BE49-F238E27FC236}">
                <a16:creationId xmlns:a16="http://schemas.microsoft.com/office/drawing/2014/main" id="{A21AB3FD-1E59-BE40-807F-32B270892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5" y="1904999"/>
            <a:ext cx="5032150" cy="44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0C2BC1F-2955-4B8A-AED8-6CE5DC65DDFE}"/>
              </a:ext>
            </a:extLst>
          </p:cNvPr>
          <p:cNvSpPr/>
          <p:nvPr/>
        </p:nvSpPr>
        <p:spPr>
          <a:xfrm>
            <a:off x="6553200" y="4210049"/>
            <a:ext cx="1573215" cy="796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37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394B-0AF7-497A-88DD-040D8B5F867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A51B56E-9171-4B41-8CB3-CD53A869486B}"/>
              </a:ext>
            </a:extLst>
          </p:cNvPr>
          <p:cNvSpPr>
            <a:spLocks noGrp="1"/>
          </p:cNvSpPr>
          <p:nvPr>
            <p:ph idx="1"/>
          </p:nvPr>
        </p:nvSpPr>
        <p:spPr/>
        <p:txBody>
          <a:bodyPr/>
          <a:lstStyle/>
          <a:p>
            <a:r>
              <a:rPr lang="en-US" dirty="0"/>
              <a:t>To review basic pulmonary physiology as it relates to the inhalation of toxins</a:t>
            </a:r>
          </a:p>
          <a:p>
            <a:endParaRPr lang="en-US" dirty="0"/>
          </a:p>
          <a:p>
            <a:r>
              <a:rPr lang="en-US" dirty="0"/>
              <a:t>To review nicotine addiction from electronic cigarettes</a:t>
            </a:r>
          </a:p>
          <a:p>
            <a:endParaRPr lang="en-US" dirty="0"/>
          </a:p>
          <a:p>
            <a:r>
              <a:rPr lang="en-US" dirty="0"/>
              <a:t>To understand the current status of electronic cigarettes in youth usage</a:t>
            </a:r>
          </a:p>
        </p:txBody>
      </p:sp>
    </p:spTree>
    <p:extLst>
      <p:ext uri="{BB962C8B-B14F-4D97-AF65-F5344CB8AC3E}">
        <p14:creationId xmlns:p14="http://schemas.microsoft.com/office/powerpoint/2010/main" val="2961840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a:extLst>
              <a:ext uri="{FF2B5EF4-FFF2-40B4-BE49-F238E27FC236}">
                <a16:creationId xmlns:a16="http://schemas.microsoft.com/office/drawing/2014/main" id="{E8E1500E-2F28-2E4C-8393-5CF679846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304800"/>
            <a:ext cx="88646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36595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8">
            <a:extLst>
              <a:ext uri="{FF2B5EF4-FFF2-40B4-BE49-F238E27FC236}">
                <a16:creationId xmlns:a16="http://schemas.microsoft.com/office/drawing/2014/main" id="{0FFFBF6E-A017-454C-B024-3AC3290E0361}"/>
              </a:ext>
            </a:extLst>
          </p:cNvPr>
          <p:cNvGrpSpPr>
            <a:grpSpLocks/>
          </p:cNvGrpSpPr>
          <p:nvPr/>
        </p:nvGrpSpPr>
        <p:grpSpPr bwMode="auto">
          <a:xfrm>
            <a:off x="2895600" y="2514600"/>
            <a:ext cx="6553200" cy="3276600"/>
            <a:chOff x="864" y="1584"/>
            <a:chExt cx="4128" cy="2064"/>
          </a:xfrm>
        </p:grpSpPr>
        <p:grpSp>
          <p:nvGrpSpPr>
            <p:cNvPr id="26637" name="Group 16">
              <a:extLst>
                <a:ext uri="{FF2B5EF4-FFF2-40B4-BE49-F238E27FC236}">
                  <a16:creationId xmlns:a16="http://schemas.microsoft.com/office/drawing/2014/main" id="{B00318E9-2ABB-2549-AC13-578279EF1A57}"/>
                </a:ext>
              </a:extLst>
            </p:cNvPr>
            <p:cNvGrpSpPr>
              <a:grpSpLocks/>
            </p:cNvGrpSpPr>
            <p:nvPr/>
          </p:nvGrpSpPr>
          <p:grpSpPr bwMode="auto">
            <a:xfrm>
              <a:off x="864" y="1584"/>
              <a:ext cx="4128" cy="1632"/>
              <a:chOff x="576" y="960"/>
              <a:chExt cx="4704" cy="1824"/>
            </a:xfrm>
          </p:grpSpPr>
          <p:sp>
            <p:nvSpPr>
              <p:cNvPr id="26649" name="Rectangle 4">
                <a:extLst>
                  <a:ext uri="{FF2B5EF4-FFF2-40B4-BE49-F238E27FC236}">
                    <a16:creationId xmlns:a16="http://schemas.microsoft.com/office/drawing/2014/main" id="{87AB16F9-A650-7A47-AB70-573C73C6C3EF}"/>
                  </a:ext>
                </a:extLst>
              </p:cNvPr>
              <p:cNvSpPr>
                <a:spLocks noChangeArrowheads="1"/>
              </p:cNvSpPr>
              <p:nvPr/>
            </p:nvSpPr>
            <p:spPr bwMode="auto">
              <a:xfrm>
                <a:off x="576" y="960"/>
                <a:ext cx="1920" cy="182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50" name="Oval 5">
                <a:extLst>
                  <a:ext uri="{FF2B5EF4-FFF2-40B4-BE49-F238E27FC236}">
                    <a16:creationId xmlns:a16="http://schemas.microsoft.com/office/drawing/2014/main" id="{68AB7199-4ABD-C048-8AA6-A9921CFA6B63}"/>
                  </a:ext>
                </a:extLst>
              </p:cNvPr>
              <p:cNvSpPr>
                <a:spLocks noChangeArrowheads="1"/>
              </p:cNvSpPr>
              <p:nvPr/>
            </p:nvSpPr>
            <p:spPr bwMode="auto">
              <a:xfrm>
                <a:off x="3312" y="1344"/>
                <a:ext cx="1968" cy="1296"/>
              </a:xfrm>
              <a:prstGeom prst="ellipse">
                <a:avLst/>
              </a:prstGeom>
              <a:solidFill>
                <a:schemeClr val="accent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51" name="Oval 6">
                <a:extLst>
                  <a:ext uri="{FF2B5EF4-FFF2-40B4-BE49-F238E27FC236}">
                    <a16:creationId xmlns:a16="http://schemas.microsoft.com/office/drawing/2014/main" id="{108DF667-7647-C044-91EE-887FC5A64E73}"/>
                  </a:ext>
                </a:extLst>
              </p:cNvPr>
              <p:cNvSpPr>
                <a:spLocks noChangeArrowheads="1"/>
              </p:cNvSpPr>
              <p:nvPr/>
            </p:nvSpPr>
            <p:spPr bwMode="auto">
              <a:xfrm>
                <a:off x="3792" y="1632"/>
                <a:ext cx="1056" cy="672"/>
              </a:xfrm>
              <a:prstGeom prst="ellipse">
                <a:avLst/>
              </a:prstGeom>
              <a:solidFill>
                <a:srgbClr val="00CCF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52" name="Oval 7">
                <a:extLst>
                  <a:ext uri="{FF2B5EF4-FFF2-40B4-BE49-F238E27FC236}">
                    <a16:creationId xmlns:a16="http://schemas.microsoft.com/office/drawing/2014/main" id="{844D66A0-9C02-F545-B27B-F19A80A866FC}"/>
                  </a:ext>
                </a:extLst>
              </p:cNvPr>
              <p:cNvSpPr>
                <a:spLocks noChangeArrowheads="1"/>
              </p:cNvSpPr>
              <p:nvPr/>
            </p:nvSpPr>
            <p:spPr bwMode="auto">
              <a:xfrm>
                <a:off x="1680" y="1488"/>
                <a:ext cx="240" cy="24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53" name="AutoShape 10">
                <a:extLst>
                  <a:ext uri="{FF2B5EF4-FFF2-40B4-BE49-F238E27FC236}">
                    <a16:creationId xmlns:a16="http://schemas.microsoft.com/office/drawing/2014/main" id="{4EBDC562-930E-434E-B163-9009CE9C5EDD}"/>
                  </a:ext>
                </a:extLst>
              </p:cNvPr>
              <p:cNvSpPr>
                <a:spLocks noChangeArrowheads="1"/>
              </p:cNvSpPr>
              <p:nvPr/>
            </p:nvSpPr>
            <p:spPr bwMode="auto">
              <a:xfrm rot="-5400000">
                <a:off x="3480" y="1608"/>
                <a:ext cx="240" cy="192"/>
              </a:xfrm>
              <a:prstGeom prst="triangle">
                <a:avLst>
                  <a:gd name="adj" fmla="val 50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54" name="Line 11">
                <a:extLst>
                  <a:ext uri="{FF2B5EF4-FFF2-40B4-BE49-F238E27FC236}">
                    <a16:creationId xmlns:a16="http://schemas.microsoft.com/office/drawing/2014/main" id="{FD038336-B112-6C4B-AD93-5066C045A9B3}"/>
                  </a:ext>
                </a:extLst>
              </p:cNvPr>
              <p:cNvSpPr>
                <a:spLocks noChangeShapeType="1"/>
              </p:cNvSpPr>
              <p:nvPr/>
            </p:nvSpPr>
            <p:spPr bwMode="auto">
              <a:xfrm>
                <a:off x="1824" y="1584"/>
                <a:ext cx="1776" cy="14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55" name="Group 15">
                <a:extLst>
                  <a:ext uri="{FF2B5EF4-FFF2-40B4-BE49-F238E27FC236}">
                    <a16:creationId xmlns:a16="http://schemas.microsoft.com/office/drawing/2014/main" id="{8EBFF990-CE35-B449-A5A8-AF212F646B4B}"/>
                  </a:ext>
                </a:extLst>
              </p:cNvPr>
              <p:cNvGrpSpPr>
                <a:grpSpLocks/>
              </p:cNvGrpSpPr>
              <p:nvPr/>
            </p:nvGrpSpPr>
            <p:grpSpPr bwMode="auto">
              <a:xfrm rot="-822417">
                <a:off x="1728" y="2016"/>
                <a:ext cx="2640" cy="336"/>
                <a:chOff x="2064" y="2208"/>
                <a:chExt cx="2016" cy="336"/>
              </a:xfrm>
            </p:grpSpPr>
            <p:sp>
              <p:nvSpPr>
                <p:cNvPr id="26656" name="Oval 12">
                  <a:extLst>
                    <a:ext uri="{FF2B5EF4-FFF2-40B4-BE49-F238E27FC236}">
                      <a16:creationId xmlns:a16="http://schemas.microsoft.com/office/drawing/2014/main" id="{FCD54792-4737-D14C-ACA9-82BE93AE5AE6}"/>
                    </a:ext>
                  </a:extLst>
                </p:cNvPr>
                <p:cNvSpPr>
                  <a:spLocks noChangeArrowheads="1"/>
                </p:cNvSpPr>
                <p:nvPr/>
              </p:nvSpPr>
              <p:spPr bwMode="auto">
                <a:xfrm>
                  <a:off x="2064" y="2208"/>
                  <a:ext cx="240" cy="24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57" name="AutoShape 13">
                  <a:extLst>
                    <a:ext uri="{FF2B5EF4-FFF2-40B4-BE49-F238E27FC236}">
                      <a16:creationId xmlns:a16="http://schemas.microsoft.com/office/drawing/2014/main" id="{47A1F274-DB88-6440-A43B-D3C4F6A9EFC4}"/>
                    </a:ext>
                  </a:extLst>
                </p:cNvPr>
                <p:cNvSpPr>
                  <a:spLocks noChangeArrowheads="1"/>
                </p:cNvSpPr>
                <p:nvPr/>
              </p:nvSpPr>
              <p:spPr bwMode="auto">
                <a:xfrm rot="-5400000">
                  <a:off x="3864" y="2328"/>
                  <a:ext cx="240" cy="192"/>
                </a:xfrm>
                <a:prstGeom prst="triangle">
                  <a:avLst>
                    <a:gd name="adj" fmla="val 50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58" name="Line 14">
                  <a:extLst>
                    <a:ext uri="{FF2B5EF4-FFF2-40B4-BE49-F238E27FC236}">
                      <a16:creationId xmlns:a16="http://schemas.microsoft.com/office/drawing/2014/main" id="{2F92AF54-E92E-A44A-B339-7AFA9133C831}"/>
                    </a:ext>
                  </a:extLst>
                </p:cNvPr>
                <p:cNvSpPr>
                  <a:spLocks noChangeShapeType="1"/>
                </p:cNvSpPr>
                <p:nvPr/>
              </p:nvSpPr>
              <p:spPr bwMode="auto">
                <a:xfrm>
                  <a:off x="2208" y="2304"/>
                  <a:ext cx="1776" cy="14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638" name="Text Box 17">
              <a:extLst>
                <a:ext uri="{FF2B5EF4-FFF2-40B4-BE49-F238E27FC236}">
                  <a16:creationId xmlns:a16="http://schemas.microsoft.com/office/drawing/2014/main" id="{0146AF4F-2ACE-3849-9513-B037BCD68ECA}"/>
                </a:ext>
              </a:extLst>
            </p:cNvPr>
            <p:cNvSpPr txBox="1">
              <a:spLocks noChangeArrowheads="1"/>
            </p:cNvSpPr>
            <p:nvPr/>
          </p:nvSpPr>
          <p:spPr bwMode="auto">
            <a:xfrm>
              <a:off x="1104" y="240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t>VTA</a:t>
              </a:r>
            </a:p>
          </p:txBody>
        </p:sp>
        <p:sp>
          <p:nvSpPr>
            <p:cNvPr id="26639" name="Text Box 18">
              <a:extLst>
                <a:ext uri="{FF2B5EF4-FFF2-40B4-BE49-F238E27FC236}">
                  <a16:creationId xmlns:a16="http://schemas.microsoft.com/office/drawing/2014/main" id="{16556D89-D723-EB43-B024-3C88596FC258}"/>
                </a:ext>
              </a:extLst>
            </p:cNvPr>
            <p:cNvSpPr txBox="1">
              <a:spLocks noChangeArrowheads="1"/>
            </p:cNvSpPr>
            <p:nvPr/>
          </p:nvSpPr>
          <p:spPr bwMode="auto">
            <a:xfrm>
              <a:off x="3600" y="3120"/>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t>Nuc Accum</a:t>
              </a:r>
            </a:p>
          </p:txBody>
        </p:sp>
        <p:sp>
          <p:nvSpPr>
            <p:cNvPr id="26640" name="Text Box 19">
              <a:extLst>
                <a:ext uri="{FF2B5EF4-FFF2-40B4-BE49-F238E27FC236}">
                  <a16:creationId xmlns:a16="http://schemas.microsoft.com/office/drawing/2014/main" id="{0FAA3561-2271-F84B-A708-642E49B37938}"/>
                </a:ext>
              </a:extLst>
            </p:cNvPr>
            <p:cNvSpPr txBox="1">
              <a:spLocks noChangeArrowheads="1"/>
            </p:cNvSpPr>
            <p:nvPr/>
          </p:nvSpPr>
          <p:spPr bwMode="auto">
            <a:xfrm>
              <a:off x="1728" y="278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solidFill>
                    <a:schemeClr val="bg1"/>
                  </a:solidFill>
                </a:rPr>
                <a:t>DA</a:t>
              </a:r>
            </a:p>
          </p:txBody>
        </p:sp>
        <p:sp>
          <p:nvSpPr>
            <p:cNvPr id="26641" name="Text Box 20">
              <a:extLst>
                <a:ext uri="{FF2B5EF4-FFF2-40B4-BE49-F238E27FC236}">
                  <a16:creationId xmlns:a16="http://schemas.microsoft.com/office/drawing/2014/main" id="{F534FDD7-379A-B644-B1EF-55EA83B536B4}"/>
                </a:ext>
              </a:extLst>
            </p:cNvPr>
            <p:cNvSpPr txBox="1">
              <a:spLocks noChangeArrowheads="1"/>
            </p:cNvSpPr>
            <p:nvPr/>
          </p:nvSpPr>
          <p:spPr bwMode="auto">
            <a:xfrm>
              <a:off x="1632" y="206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solidFill>
                    <a:schemeClr val="bg1"/>
                  </a:solidFill>
                </a:rPr>
                <a:t>DA</a:t>
              </a:r>
            </a:p>
          </p:txBody>
        </p:sp>
        <p:sp>
          <p:nvSpPr>
            <p:cNvPr id="26642" name="AutoShape 21">
              <a:extLst>
                <a:ext uri="{FF2B5EF4-FFF2-40B4-BE49-F238E27FC236}">
                  <a16:creationId xmlns:a16="http://schemas.microsoft.com/office/drawing/2014/main" id="{E4D58C29-337C-5046-B3B1-DF0C76597607}"/>
                </a:ext>
              </a:extLst>
            </p:cNvPr>
            <p:cNvSpPr>
              <a:spLocks noChangeArrowheads="1"/>
            </p:cNvSpPr>
            <p:nvPr/>
          </p:nvSpPr>
          <p:spPr bwMode="auto">
            <a:xfrm>
              <a:off x="1056" y="3072"/>
              <a:ext cx="192" cy="240"/>
            </a:xfrm>
            <a:prstGeom prst="triangle">
              <a:avLst>
                <a:gd name="adj" fmla="val 50000"/>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43" name="AutoShape 22">
              <a:extLst>
                <a:ext uri="{FF2B5EF4-FFF2-40B4-BE49-F238E27FC236}">
                  <a16:creationId xmlns:a16="http://schemas.microsoft.com/office/drawing/2014/main" id="{F7A0025D-8183-F44A-AA48-1040D77AB834}"/>
                </a:ext>
              </a:extLst>
            </p:cNvPr>
            <p:cNvSpPr>
              <a:spLocks noChangeArrowheads="1"/>
            </p:cNvSpPr>
            <p:nvPr/>
          </p:nvSpPr>
          <p:spPr bwMode="auto">
            <a:xfrm>
              <a:off x="1440" y="3072"/>
              <a:ext cx="192" cy="240"/>
            </a:xfrm>
            <a:prstGeom prst="triangle">
              <a:avLst>
                <a:gd name="adj" fmla="val 50000"/>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44" name="AutoShape 23">
              <a:extLst>
                <a:ext uri="{FF2B5EF4-FFF2-40B4-BE49-F238E27FC236}">
                  <a16:creationId xmlns:a16="http://schemas.microsoft.com/office/drawing/2014/main" id="{CE6EF3AC-9481-664D-8FD2-C6B7E1032AA1}"/>
                </a:ext>
              </a:extLst>
            </p:cNvPr>
            <p:cNvSpPr>
              <a:spLocks noChangeArrowheads="1"/>
            </p:cNvSpPr>
            <p:nvPr/>
          </p:nvSpPr>
          <p:spPr bwMode="auto">
            <a:xfrm>
              <a:off x="1776" y="3072"/>
              <a:ext cx="192" cy="240"/>
            </a:xfrm>
            <a:prstGeom prst="triangle">
              <a:avLst>
                <a:gd name="adj" fmla="val 50000"/>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45" name="AutoShape 24">
              <a:extLst>
                <a:ext uri="{FF2B5EF4-FFF2-40B4-BE49-F238E27FC236}">
                  <a16:creationId xmlns:a16="http://schemas.microsoft.com/office/drawing/2014/main" id="{5BD51CE0-C7DE-4B45-8AFF-74F596307A5C}"/>
                </a:ext>
              </a:extLst>
            </p:cNvPr>
            <p:cNvSpPr>
              <a:spLocks noChangeArrowheads="1"/>
            </p:cNvSpPr>
            <p:nvPr/>
          </p:nvSpPr>
          <p:spPr bwMode="auto">
            <a:xfrm>
              <a:off x="2112" y="3072"/>
              <a:ext cx="192" cy="240"/>
            </a:xfrm>
            <a:prstGeom prst="triangle">
              <a:avLst>
                <a:gd name="adj" fmla="val 50000"/>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46" name="Text Box 25">
              <a:extLst>
                <a:ext uri="{FF2B5EF4-FFF2-40B4-BE49-F238E27FC236}">
                  <a16:creationId xmlns:a16="http://schemas.microsoft.com/office/drawing/2014/main" id="{565A86A8-5985-804A-BBDD-978F60E81FE7}"/>
                </a:ext>
              </a:extLst>
            </p:cNvPr>
            <p:cNvSpPr txBox="1">
              <a:spLocks noChangeArrowheads="1"/>
            </p:cNvSpPr>
            <p:nvPr/>
          </p:nvSpPr>
          <p:spPr bwMode="auto">
            <a:xfrm>
              <a:off x="1392" y="336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t>nACh</a:t>
              </a:r>
            </a:p>
          </p:txBody>
        </p:sp>
        <p:sp>
          <p:nvSpPr>
            <p:cNvPr id="26647" name="Text Box 26">
              <a:extLst>
                <a:ext uri="{FF2B5EF4-FFF2-40B4-BE49-F238E27FC236}">
                  <a16:creationId xmlns:a16="http://schemas.microsoft.com/office/drawing/2014/main" id="{608E0A26-0357-094D-A2D2-6BE062CD1447}"/>
                </a:ext>
              </a:extLst>
            </p:cNvPr>
            <p:cNvSpPr txBox="1">
              <a:spLocks noChangeArrowheads="1"/>
            </p:cNvSpPr>
            <p:nvPr/>
          </p:nvSpPr>
          <p:spPr bwMode="auto">
            <a:xfrm>
              <a:off x="3552" y="2784"/>
              <a:ext cx="11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i="1">
                  <a:solidFill>
                    <a:schemeClr val="bg1"/>
                  </a:solidFill>
                </a:rPr>
                <a:t>Shell</a:t>
              </a:r>
            </a:p>
          </p:txBody>
        </p:sp>
        <p:sp>
          <p:nvSpPr>
            <p:cNvPr id="26648" name="Text Box 27">
              <a:extLst>
                <a:ext uri="{FF2B5EF4-FFF2-40B4-BE49-F238E27FC236}">
                  <a16:creationId xmlns:a16="http://schemas.microsoft.com/office/drawing/2014/main" id="{8C7C5039-ACE1-2E47-B729-25D2609410A0}"/>
                </a:ext>
              </a:extLst>
            </p:cNvPr>
            <p:cNvSpPr txBox="1">
              <a:spLocks noChangeArrowheads="1"/>
            </p:cNvSpPr>
            <p:nvPr/>
          </p:nvSpPr>
          <p:spPr bwMode="auto">
            <a:xfrm>
              <a:off x="3552" y="2534"/>
              <a:ext cx="11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2000" i="1">
                  <a:solidFill>
                    <a:schemeClr val="bg1"/>
                  </a:solidFill>
                </a:rPr>
                <a:t>Core</a:t>
              </a:r>
            </a:p>
          </p:txBody>
        </p:sp>
      </p:grpSp>
      <p:sp>
        <p:nvSpPr>
          <p:cNvPr id="26626" name="Text Box 29">
            <a:extLst>
              <a:ext uri="{FF2B5EF4-FFF2-40B4-BE49-F238E27FC236}">
                <a16:creationId xmlns:a16="http://schemas.microsoft.com/office/drawing/2014/main" id="{EF309072-E1E9-4144-9A62-1D6FCB7167A9}"/>
              </a:ext>
            </a:extLst>
          </p:cNvPr>
          <p:cNvSpPr txBox="1">
            <a:spLocks noChangeArrowheads="1"/>
          </p:cNvSpPr>
          <p:nvPr/>
        </p:nvSpPr>
        <p:spPr bwMode="auto">
          <a:xfrm>
            <a:off x="6381750" y="5446713"/>
            <a:ext cx="41354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600"/>
              </a:spcBef>
            </a:pPr>
            <a:r>
              <a:rPr lang="en-US" altLang="en-US" sz="2000" b="1" i="1" u="sng"/>
              <a:t>S</a:t>
            </a:r>
            <a:r>
              <a:rPr lang="en-US" altLang="en-US" sz="2000"/>
              <a:t>hell = Drug </a:t>
            </a:r>
            <a:r>
              <a:rPr lang="en-US" altLang="en-US" sz="2000" b="1" i="1" u="sng"/>
              <a:t>S</a:t>
            </a:r>
            <a:r>
              <a:rPr lang="en-US" altLang="en-US" sz="2000"/>
              <a:t>eeking Behavior</a:t>
            </a:r>
          </a:p>
          <a:p>
            <a:pPr>
              <a:spcBef>
                <a:spcPts val="600"/>
              </a:spcBef>
            </a:pPr>
            <a:r>
              <a:rPr lang="en-US" altLang="en-US" sz="2000" b="1" i="1" u="sng"/>
              <a:t>C</a:t>
            </a:r>
            <a:r>
              <a:rPr lang="en-US" altLang="en-US" sz="2000"/>
              <a:t>ore = Gratification of </a:t>
            </a:r>
            <a:r>
              <a:rPr lang="en-US" altLang="en-US" sz="2000" b="1" i="1" u="sng"/>
              <a:t>C</a:t>
            </a:r>
            <a:r>
              <a:rPr lang="en-US" altLang="en-US" sz="2000"/>
              <a:t>ompulsion</a:t>
            </a:r>
          </a:p>
        </p:txBody>
      </p:sp>
      <p:sp>
        <p:nvSpPr>
          <p:cNvPr id="11268" name="Rectangle 30">
            <a:extLst>
              <a:ext uri="{FF2B5EF4-FFF2-40B4-BE49-F238E27FC236}">
                <a16:creationId xmlns:a16="http://schemas.microsoft.com/office/drawing/2014/main" id="{AF8A6C05-5478-7D45-A45F-BDEBA662F093}"/>
              </a:ext>
            </a:extLst>
          </p:cNvPr>
          <p:cNvSpPr>
            <a:spLocks noGrp="1" noChangeArrowheads="1"/>
          </p:cNvSpPr>
          <p:nvPr>
            <p:ph type="title"/>
          </p:nvPr>
        </p:nvSpPr>
        <p:spPr>
          <a:xfrm>
            <a:off x="1803400" y="304800"/>
            <a:ext cx="9245600" cy="1143000"/>
          </a:xfrm>
        </p:spPr>
        <p:txBody>
          <a:bodyPr/>
          <a:lstStyle/>
          <a:p>
            <a:pPr eaLnBrk="1" hangingPunct="1"/>
            <a:r>
              <a:rPr lang="en-US" altLang="en-US" sz="4000" dirty="0">
                <a:ea typeface="ＭＳ Ｐゴシック" panose="020B0600070205080204" pitchFamily="34" charset="-128"/>
              </a:rPr>
              <a:t>Enhancing the “Gratification Factor”</a:t>
            </a:r>
          </a:p>
        </p:txBody>
      </p:sp>
      <p:grpSp>
        <p:nvGrpSpPr>
          <p:cNvPr id="8" name="Group 4">
            <a:extLst>
              <a:ext uri="{FF2B5EF4-FFF2-40B4-BE49-F238E27FC236}">
                <a16:creationId xmlns:a16="http://schemas.microsoft.com/office/drawing/2014/main" id="{C8A7E305-C352-EF4A-9EEC-9D8D5F3EA635}"/>
              </a:ext>
            </a:extLst>
          </p:cNvPr>
          <p:cNvGrpSpPr>
            <a:grpSpLocks/>
          </p:cNvGrpSpPr>
          <p:nvPr/>
        </p:nvGrpSpPr>
        <p:grpSpPr bwMode="auto">
          <a:xfrm rot="301161">
            <a:off x="8226425" y="3565525"/>
            <a:ext cx="1627188" cy="960438"/>
            <a:chOff x="6702633" y="3565666"/>
            <a:chExt cx="1626642" cy="960933"/>
          </a:xfrm>
        </p:grpSpPr>
        <p:sp>
          <p:nvSpPr>
            <p:cNvPr id="3" name="Freeform 2">
              <a:extLst>
                <a:ext uri="{FF2B5EF4-FFF2-40B4-BE49-F238E27FC236}">
                  <a16:creationId xmlns:a16="http://schemas.microsoft.com/office/drawing/2014/main" id="{589277CD-376E-8548-B93C-9CF68660E1DC}"/>
                </a:ext>
              </a:extLst>
            </p:cNvPr>
            <p:cNvSpPr/>
            <p:nvPr/>
          </p:nvSpPr>
          <p:spPr>
            <a:xfrm rot="1302867">
              <a:off x="6745659" y="3619440"/>
              <a:ext cx="1571098" cy="601972"/>
            </a:xfrm>
            <a:custGeom>
              <a:avLst/>
              <a:gdLst>
                <a:gd name="connsiteX0" fmla="*/ 0 w 1769963"/>
                <a:gd name="connsiteY0" fmla="*/ 581858 h 1012932"/>
                <a:gd name="connsiteX1" fmla="*/ 1698172 w 1769963"/>
                <a:gd name="connsiteY1" fmla="*/ 7092 h 1012932"/>
                <a:gd name="connsiteX2" fmla="*/ 1449978 w 1769963"/>
                <a:gd name="connsiteY2" fmla="*/ 934555 h 1012932"/>
                <a:gd name="connsiteX3" fmla="*/ 1410789 w 1769963"/>
                <a:gd name="connsiteY3" fmla="*/ 960681 h 1012932"/>
                <a:gd name="connsiteX4" fmla="*/ 1410789 w 1769963"/>
                <a:gd name="connsiteY4" fmla="*/ 1012932 h 101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963" h="1012932">
                  <a:moveTo>
                    <a:pt x="0" y="581858"/>
                  </a:moveTo>
                  <a:cubicBezTo>
                    <a:pt x="728254" y="265083"/>
                    <a:pt x="1456509" y="-51691"/>
                    <a:pt x="1698172" y="7092"/>
                  </a:cubicBezTo>
                  <a:cubicBezTo>
                    <a:pt x="1939835" y="65875"/>
                    <a:pt x="1497875" y="775624"/>
                    <a:pt x="1449978" y="934555"/>
                  </a:cubicBezTo>
                  <a:cubicBezTo>
                    <a:pt x="1402081" y="1093486"/>
                    <a:pt x="1417320" y="947618"/>
                    <a:pt x="1410789" y="960681"/>
                  </a:cubicBezTo>
                  <a:cubicBezTo>
                    <a:pt x="1404258" y="973744"/>
                    <a:pt x="1407523" y="993338"/>
                    <a:pt x="1410789" y="1012932"/>
                  </a:cubicBezTo>
                </a:path>
              </a:pathLst>
            </a:cu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635" name="AutoShape 13">
              <a:extLst>
                <a:ext uri="{FF2B5EF4-FFF2-40B4-BE49-F238E27FC236}">
                  <a16:creationId xmlns:a16="http://schemas.microsoft.com/office/drawing/2014/main" id="{FF51A42C-1684-5246-AF02-427F6C53B1BB}"/>
                </a:ext>
              </a:extLst>
            </p:cNvPr>
            <p:cNvSpPr>
              <a:spLocks noChangeArrowheads="1"/>
            </p:cNvSpPr>
            <p:nvPr/>
          </p:nvSpPr>
          <p:spPr bwMode="auto">
            <a:xfrm rot="5719150">
              <a:off x="7594543" y="4211522"/>
              <a:ext cx="340895" cy="289259"/>
            </a:xfrm>
            <a:prstGeom prst="triangle">
              <a:avLst>
                <a:gd name="adj" fmla="val 50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4" name="Oval 3">
              <a:extLst>
                <a:ext uri="{FF2B5EF4-FFF2-40B4-BE49-F238E27FC236}">
                  <a16:creationId xmlns:a16="http://schemas.microsoft.com/office/drawing/2014/main" id="{9A609B79-3BD6-274F-8793-FB61A564FBF1}"/>
                </a:ext>
              </a:extLst>
            </p:cNvPr>
            <p:cNvSpPr/>
            <p:nvPr/>
          </p:nvSpPr>
          <p:spPr>
            <a:xfrm>
              <a:off x="6689912" y="3559846"/>
              <a:ext cx="304698" cy="304957"/>
            </a:xfrm>
            <a:prstGeom prst="ellipse">
              <a:avLst/>
            </a:prstGeom>
            <a:solidFill>
              <a:srgbClr val="FF99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TextBox 5">
            <a:extLst>
              <a:ext uri="{FF2B5EF4-FFF2-40B4-BE49-F238E27FC236}">
                <a16:creationId xmlns:a16="http://schemas.microsoft.com/office/drawing/2014/main" id="{E1A004CA-2A5C-5947-BD27-98A0C17919E6}"/>
              </a:ext>
            </a:extLst>
          </p:cNvPr>
          <p:cNvSpPr txBox="1">
            <a:spLocks noChangeArrowheads="1"/>
          </p:cNvSpPr>
          <p:nvPr/>
        </p:nvSpPr>
        <p:spPr bwMode="auto">
          <a:xfrm>
            <a:off x="6707188" y="2514600"/>
            <a:ext cx="3656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cs typeface="Arial" panose="020B0604020202020204" pitchFamily="34" charset="0"/>
              </a:rPr>
              <a:t>Negative Prediction Error</a:t>
            </a:r>
          </a:p>
        </p:txBody>
      </p:sp>
      <p:grpSp>
        <p:nvGrpSpPr>
          <p:cNvPr id="10" name="Group 9">
            <a:extLst>
              <a:ext uri="{FF2B5EF4-FFF2-40B4-BE49-F238E27FC236}">
                <a16:creationId xmlns:a16="http://schemas.microsoft.com/office/drawing/2014/main" id="{FA33CB02-1DA4-4140-BF60-F920AD3B8C3F}"/>
              </a:ext>
            </a:extLst>
          </p:cNvPr>
          <p:cNvGrpSpPr>
            <a:grpSpLocks/>
          </p:cNvGrpSpPr>
          <p:nvPr/>
        </p:nvGrpSpPr>
        <p:grpSpPr bwMode="auto">
          <a:xfrm>
            <a:off x="7453312" y="1497015"/>
            <a:ext cx="1898650" cy="2070100"/>
            <a:chOff x="5943600" y="1439277"/>
            <a:chExt cx="1898913" cy="2070406"/>
          </a:xfrm>
        </p:grpSpPr>
        <p:cxnSp>
          <p:nvCxnSpPr>
            <p:cNvPr id="9" name="Straight Connector 8">
              <a:extLst>
                <a:ext uri="{FF2B5EF4-FFF2-40B4-BE49-F238E27FC236}">
                  <a16:creationId xmlns:a16="http://schemas.microsoft.com/office/drawing/2014/main" id="{860814F1-1E7D-5241-8FCD-B07E05C1A789}"/>
                </a:ext>
              </a:extLst>
            </p:cNvPr>
            <p:cNvCxnSpPr>
              <a:stCxn id="4" idx="0"/>
            </p:cNvCxnSpPr>
            <p:nvPr/>
          </p:nvCxnSpPr>
          <p:spPr>
            <a:xfrm flipH="1" flipV="1">
              <a:off x="6886706" y="2361750"/>
              <a:ext cx="12702" cy="1147933"/>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26632" name="AutoShape 10">
              <a:extLst>
                <a:ext uri="{FF2B5EF4-FFF2-40B4-BE49-F238E27FC236}">
                  <a16:creationId xmlns:a16="http://schemas.microsoft.com/office/drawing/2014/main" id="{EC4F7CC4-28C0-5F42-9A50-A4F6E26870ED}"/>
                </a:ext>
              </a:extLst>
            </p:cNvPr>
            <p:cNvSpPr>
              <a:spLocks noChangeArrowheads="1"/>
            </p:cNvSpPr>
            <p:nvPr/>
          </p:nvSpPr>
          <p:spPr bwMode="auto">
            <a:xfrm rot="10800000">
              <a:off x="6717283" y="2228461"/>
              <a:ext cx="340895" cy="267478"/>
            </a:xfrm>
            <a:prstGeom prst="triangle">
              <a:avLst>
                <a:gd name="adj" fmla="val 50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6633" name="Text Box 29">
              <a:extLst>
                <a:ext uri="{FF2B5EF4-FFF2-40B4-BE49-F238E27FC236}">
                  <a16:creationId xmlns:a16="http://schemas.microsoft.com/office/drawing/2014/main" id="{0CBBCD3A-E76E-7441-A0A1-22D91C52237A}"/>
                </a:ext>
              </a:extLst>
            </p:cNvPr>
            <p:cNvSpPr txBox="1">
              <a:spLocks noChangeArrowheads="1"/>
            </p:cNvSpPr>
            <p:nvPr/>
          </p:nvSpPr>
          <p:spPr bwMode="auto">
            <a:xfrm>
              <a:off x="5943600" y="1439277"/>
              <a:ext cx="189891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600"/>
                </a:spcBef>
              </a:pPr>
              <a:r>
                <a:rPr lang="en-US" altLang="en-US" sz="2000" dirty="0"/>
                <a:t>Thalamus</a:t>
              </a:r>
            </a:p>
            <a:p>
              <a:pPr algn="ctr">
                <a:spcBef>
                  <a:spcPts val="600"/>
                </a:spcBef>
              </a:pPr>
              <a:r>
                <a:rPr lang="en-US" altLang="en-US" sz="2000" dirty="0"/>
                <a:t>Striatum</a:t>
              </a:r>
            </a:p>
          </p:txBody>
        </p:sp>
      </p:grpSp>
    </p:spTree>
    <p:extLst>
      <p:ext uri="{BB962C8B-B14F-4D97-AF65-F5344CB8AC3E}">
        <p14:creationId xmlns:p14="http://schemas.microsoft.com/office/powerpoint/2010/main" val="1392712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61CD-F560-4346-8EFA-1047017A97C7}"/>
              </a:ext>
            </a:extLst>
          </p:cNvPr>
          <p:cNvSpPr>
            <a:spLocks noGrp="1"/>
          </p:cNvSpPr>
          <p:nvPr>
            <p:ph type="title"/>
          </p:nvPr>
        </p:nvSpPr>
        <p:spPr/>
        <p:txBody>
          <a:bodyPr/>
          <a:lstStyle/>
          <a:p>
            <a:r>
              <a:rPr lang="en-US" dirty="0"/>
              <a:t>Where are we?</a:t>
            </a:r>
          </a:p>
        </p:txBody>
      </p:sp>
      <p:sp>
        <p:nvSpPr>
          <p:cNvPr id="3" name="Text Placeholder 2">
            <a:extLst>
              <a:ext uri="{FF2B5EF4-FFF2-40B4-BE49-F238E27FC236}">
                <a16:creationId xmlns:a16="http://schemas.microsoft.com/office/drawing/2014/main" id="{307086EA-062C-47B3-934F-81502935A2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567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2753-3E33-4B74-BABD-32A592D23228}"/>
              </a:ext>
            </a:extLst>
          </p:cNvPr>
          <p:cNvSpPr>
            <a:spLocks noGrp="1"/>
          </p:cNvSpPr>
          <p:nvPr>
            <p:ph type="title"/>
          </p:nvPr>
        </p:nvSpPr>
        <p:spPr/>
        <p:txBody>
          <a:bodyPr/>
          <a:lstStyle/>
          <a:p>
            <a:r>
              <a:rPr lang="en-US" dirty="0"/>
              <a:t>Youth Usage of Electronic Cigarettes</a:t>
            </a:r>
          </a:p>
        </p:txBody>
      </p:sp>
      <p:sp>
        <p:nvSpPr>
          <p:cNvPr id="3" name="Content Placeholder 2">
            <a:extLst>
              <a:ext uri="{FF2B5EF4-FFF2-40B4-BE49-F238E27FC236}">
                <a16:creationId xmlns:a16="http://schemas.microsoft.com/office/drawing/2014/main" id="{296ECEDF-5822-49D6-B336-D03EDDDE4871}"/>
              </a:ext>
            </a:extLst>
          </p:cNvPr>
          <p:cNvSpPr>
            <a:spLocks noGrp="1"/>
          </p:cNvSpPr>
          <p:nvPr>
            <p:ph idx="1"/>
          </p:nvPr>
        </p:nvSpPr>
        <p:spPr>
          <a:xfrm>
            <a:off x="1079499" y="1981200"/>
            <a:ext cx="10831763" cy="4114800"/>
          </a:xfrm>
        </p:spPr>
        <p:txBody>
          <a:bodyPr/>
          <a:lstStyle/>
          <a:p>
            <a:pPr algn="l">
              <a:buFont typeface="Arial" panose="020B0604020202020204" pitchFamily="34" charset="0"/>
              <a:buChar char="•"/>
            </a:pPr>
            <a:r>
              <a:rPr lang="en-US" sz="2800" b="1" i="0" dirty="0">
                <a:solidFill>
                  <a:srgbClr val="1C1D1F"/>
                </a:solidFill>
                <a:effectLst/>
                <a:latin typeface="Nunito" pitchFamily="2" charset="0"/>
              </a:rPr>
              <a:t>In the United States, youth use e-cigarettes, or vapes, more than any other tobacco product.</a:t>
            </a:r>
          </a:p>
          <a:p>
            <a:pPr algn="l">
              <a:buFont typeface="Arial" panose="020B0604020202020204" pitchFamily="34" charset="0"/>
              <a:buChar char="•"/>
            </a:pPr>
            <a:endParaRPr lang="en-US" sz="2800" b="1" i="0" dirty="0">
              <a:solidFill>
                <a:srgbClr val="1C1D1F"/>
              </a:solidFill>
              <a:effectLst/>
              <a:latin typeface="Nunito" pitchFamily="2" charset="0"/>
            </a:endParaRPr>
          </a:p>
          <a:p>
            <a:pPr algn="l">
              <a:buFont typeface="Arial" panose="020B0604020202020204" pitchFamily="34" charset="0"/>
              <a:buChar char="•"/>
            </a:pPr>
            <a:r>
              <a:rPr lang="en-US" sz="2800" b="1" i="0" dirty="0">
                <a:solidFill>
                  <a:srgbClr val="1C1D1F"/>
                </a:solidFill>
                <a:effectLst/>
                <a:latin typeface="Nunito" pitchFamily="2" charset="0"/>
              </a:rPr>
              <a:t>No tobacco products, including e-cigarettes, are safe, especially for children, teens, and young adults. </a:t>
            </a:r>
          </a:p>
          <a:p>
            <a:pPr algn="l">
              <a:buFont typeface="Arial" panose="020B0604020202020204" pitchFamily="34" charset="0"/>
              <a:buChar char="•"/>
            </a:pPr>
            <a:endParaRPr lang="en-US" sz="2800" b="1" i="0" dirty="0">
              <a:solidFill>
                <a:srgbClr val="1C1D1F"/>
              </a:solidFill>
              <a:effectLst/>
              <a:latin typeface="Nunito" pitchFamily="2" charset="0"/>
            </a:endParaRPr>
          </a:p>
          <a:p>
            <a:pPr algn="l">
              <a:buFont typeface="Arial" panose="020B0604020202020204" pitchFamily="34" charset="0"/>
              <a:buChar char="•"/>
            </a:pPr>
            <a:r>
              <a:rPr lang="en-US" sz="2800" b="1" i="0" dirty="0">
                <a:solidFill>
                  <a:srgbClr val="1C1D1F"/>
                </a:solidFill>
                <a:effectLst/>
                <a:latin typeface="Nunito" pitchFamily="2" charset="0"/>
              </a:rPr>
              <a:t>E-cigarette marketing, the availability of flavored products, social influences, and the effects of nicotine can influence youth to start or continue vaping</a:t>
            </a:r>
          </a:p>
          <a:p>
            <a:endParaRPr lang="en-US" sz="2800" b="1" dirty="0"/>
          </a:p>
        </p:txBody>
      </p:sp>
    </p:spTree>
    <p:extLst>
      <p:ext uri="{BB962C8B-B14F-4D97-AF65-F5344CB8AC3E}">
        <p14:creationId xmlns:p14="http://schemas.microsoft.com/office/powerpoint/2010/main" val="151141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6B44-49A9-4A1E-930C-8F6C80B7BD33}"/>
              </a:ext>
            </a:extLst>
          </p:cNvPr>
          <p:cNvSpPr>
            <a:spLocks noGrp="1"/>
          </p:cNvSpPr>
          <p:nvPr>
            <p:ph type="title"/>
          </p:nvPr>
        </p:nvSpPr>
        <p:spPr/>
        <p:txBody>
          <a:bodyPr/>
          <a:lstStyle/>
          <a:p>
            <a:r>
              <a:rPr lang="en-US" dirty="0"/>
              <a:t>Youth Usage of Electronic Cigarettes</a:t>
            </a:r>
          </a:p>
        </p:txBody>
      </p:sp>
      <p:sp>
        <p:nvSpPr>
          <p:cNvPr id="3" name="Content Placeholder 2">
            <a:extLst>
              <a:ext uri="{FF2B5EF4-FFF2-40B4-BE49-F238E27FC236}">
                <a16:creationId xmlns:a16="http://schemas.microsoft.com/office/drawing/2014/main" id="{11AEEA35-D56D-4C62-A5E7-D15EF1C4E406}"/>
              </a:ext>
            </a:extLst>
          </p:cNvPr>
          <p:cNvSpPr>
            <a:spLocks noGrp="1"/>
          </p:cNvSpPr>
          <p:nvPr>
            <p:ph idx="1"/>
          </p:nvPr>
        </p:nvSpPr>
        <p:spPr/>
        <p:txBody>
          <a:bodyPr/>
          <a:lstStyle/>
          <a:p>
            <a:pPr marL="0" indent="0" algn="l">
              <a:buNone/>
            </a:pPr>
            <a:r>
              <a:rPr lang="en-US" b="0" i="0" dirty="0">
                <a:solidFill>
                  <a:srgbClr val="1C1D1F"/>
                </a:solidFill>
                <a:effectLst/>
                <a:latin typeface="Nunito" pitchFamily="2" charset="0"/>
              </a:rPr>
              <a:t>In 2024, e-cigarettes were the most commonly used tobacco product among middle and high school students in the United States:</a:t>
            </a:r>
          </a:p>
          <a:p>
            <a:pPr algn="l">
              <a:buFont typeface="Arial" panose="020B0604020202020204" pitchFamily="34" charset="0"/>
              <a:buChar char="•"/>
            </a:pPr>
            <a:r>
              <a:rPr lang="en-US" b="0" i="0" dirty="0">
                <a:solidFill>
                  <a:srgbClr val="1C1D1F"/>
                </a:solidFill>
                <a:effectLst/>
                <a:latin typeface="Nunito" pitchFamily="2" charset="0"/>
              </a:rPr>
              <a:t>1.63 million (5.9%) students currently used e-cigarettes. This includes:</a:t>
            </a:r>
          </a:p>
          <a:p>
            <a:pPr marL="742950" lvl="1" indent="-285750" algn="l">
              <a:buFont typeface="Arial" panose="020B0604020202020204" pitchFamily="34" charset="0"/>
              <a:buChar char="•"/>
            </a:pPr>
            <a:r>
              <a:rPr lang="en-US" b="0" i="0" dirty="0">
                <a:solidFill>
                  <a:srgbClr val="1C1D1F"/>
                </a:solidFill>
                <a:effectLst/>
                <a:latin typeface="Nunito" pitchFamily="2" charset="0"/>
              </a:rPr>
              <a:t>410,000 (3.5%) middle school students.</a:t>
            </a:r>
          </a:p>
          <a:p>
            <a:pPr marL="742950" lvl="1" indent="-285750" algn="l">
              <a:buFont typeface="Arial" panose="020B0604020202020204" pitchFamily="34" charset="0"/>
              <a:buChar char="•"/>
            </a:pPr>
            <a:r>
              <a:rPr lang="en-US" b="0" i="0" dirty="0">
                <a:solidFill>
                  <a:srgbClr val="1C1D1F"/>
                </a:solidFill>
                <a:effectLst/>
                <a:latin typeface="Nunito" pitchFamily="2" charset="0"/>
              </a:rPr>
              <a:t>1.21 million (7.8%) high school students</a:t>
            </a:r>
          </a:p>
          <a:p>
            <a:endParaRPr lang="en-US" dirty="0"/>
          </a:p>
        </p:txBody>
      </p:sp>
      <p:sp>
        <p:nvSpPr>
          <p:cNvPr id="4" name="TextBox 3">
            <a:extLst>
              <a:ext uri="{FF2B5EF4-FFF2-40B4-BE49-F238E27FC236}">
                <a16:creationId xmlns:a16="http://schemas.microsoft.com/office/drawing/2014/main" id="{3215B9A4-3F41-47CC-BE1C-103870A7D3C4}"/>
              </a:ext>
            </a:extLst>
          </p:cNvPr>
          <p:cNvSpPr txBox="1"/>
          <p:nvPr/>
        </p:nvSpPr>
        <p:spPr>
          <a:xfrm>
            <a:off x="409074" y="6096000"/>
            <a:ext cx="3922295" cy="369332"/>
          </a:xfrm>
          <a:prstGeom prst="rect">
            <a:avLst/>
          </a:prstGeom>
          <a:noFill/>
        </p:spPr>
        <p:txBody>
          <a:bodyPr wrap="square" rtlCol="0">
            <a:spAutoFit/>
          </a:bodyPr>
          <a:lstStyle/>
          <a:p>
            <a:r>
              <a:rPr lang="en-US" dirty="0"/>
              <a:t>CDC MMWR October 2024</a:t>
            </a:r>
          </a:p>
        </p:txBody>
      </p:sp>
    </p:spTree>
    <p:extLst>
      <p:ext uri="{BB962C8B-B14F-4D97-AF65-F5344CB8AC3E}">
        <p14:creationId xmlns:p14="http://schemas.microsoft.com/office/powerpoint/2010/main" val="3526429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6B44-49A9-4A1E-930C-8F6C80B7BD33}"/>
              </a:ext>
            </a:extLst>
          </p:cNvPr>
          <p:cNvSpPr>
            <a:spLocks noGrp="1"/>
          </p:cNvSpPr>
          <p:nvPr>
            <p:ph type="title"/>
          </p:nvPr>
        </p:nvSpPr>
        <p:spPr/>
        <p:txBody>
          <a:bodyPr/>
          <a:lstStyle/>
          <a:p>
            <a:r>
              <a:rPr lang="en-US" dirty="0"/>
              <a:t>Youth Usage of Electronic Cigarettes</a:t>
            </a:r>
          </a:p>
        </p:txBody>
      </p:sp>
      <p:sp>
        <p:nvSpPr>
          <p:cNvPr id="3" name="Content Placeholder 2">
            <a:extLst>
              <a:ext uri="{FF2B5EF4-FFF2-40B4-BE49-F238E27FC236}">
                <a16:creationId xmlns:a16="http://schemas.microsoft.com/office/drawing/2014/main" id="{11AEEA35-D56D-4C62-A5E7-D15EF1C4E406}"/>
              </a:ext>
            </a:extLst>
          </p:cNvPr>
          <p:cNvSpPr>
            <a:spLocks noGrp="1"/>
          </p:cNvSpPr>
          <p:nvPr>
            <p:ph idx="1"/>
          </p:nvPr>
        </p:nvSpPr>
        <p:spPr/>
        <p:txBody>
          <a:bodyPr/>
          <a:lstStyle/>
          <a:p>
            <a:pPr marL="0" indent="0" algn="l">
              <a:buNone/>
            </a:pPr>
            <a:r>
              <a:rPr lang="en-US" b="0" i="0" dirty="0">
                <a:solidFill>
                  <a:srgbClr val="1C1D1F"/>
                </a:solidFill>
                <a:effectLst/>
                <a:latin typeface="Nunito" pitchFamily="2" charset="0"/>
              </a:rPr>
              <a:t>In </a:t>
            </a:r>
            <a:r>
              <a:rPr lang="en-US" b="1" i="0" dirty="0">
                <a:solidFill>
                  <a:srgbClr val="1C1D1F"/>
                </a:solidFill>
                <a:effectLst/>
                <a:latin typeface="Nunito" pitchFamily="2" charset="0"/>
              </a:rPr>
              <a:t>1984</a:t>
            </a:r>
            <a:r>
              <a:rPr lang="en-US" b="0" i="0" dirty="0">
                <a:solidFill>
                  <a:srgbClr val="1C1D1F"/>
                </a:solidFill>
                <a:effectLst/>
                <a:latin typeface="Nunito" pitchFamily="2" charset="0"/>
              </a:rPr>
              <a:t>, cigarettes were the most commonly used tobacco product among middle and high school students in the United States:</a:t>
            </a:r>
          </a:p>
          <a:p>
            <a:pPr marL="742950" lvl="1" indent="-285750" algn="l">
              <a:buFont typeface="Arial" panose="020B0604020202020204" pitchFamily="34" charset="0"/>
              <a:buChar char="•"/>
            </a:pPr>
            <a:r>
              <a:rPr lang="en-US" b="1" i="0" dirty="0">
                <a:solidFill>
                  <a:srgbClr val="FF0000"/>
                </a:solidFill>
                <a:effectLst/>
                <a:latin typeface="Nunito" pitchFamily="2" charset="0"/>
              </a:rPr>
              <a:t>5.4% </a:t>
            </a:r>
            <a:r>
              <a:rPr lang="en-US" b="0" i="0" dirty="0">
                <a:solidFill>
                  <a:srgbClr val="1C1D1F"/>
                </a:solidFill>
                <a:effectLst/>
                <a:latin typeface="Nunito" pitchFamily="2" charset="0"/>
              </a:rPr>
              <a:t>middle school students.</a:t>
            </a:r>
          </a:p>
          <a:p>
            <a:pPr marL="742950" lvl="1" indent="-285750" algn="l">
              <a:buFont typeface="Arial" panose="020B0604020202020204" pitchFamily="34" charset="0"/>
              <a:buChar char="•"/>
            </a:pPr>
            <a:r>
              <a:rPr lang="en-US" b="1" i="0" dirty="0">
                <a:solidFill>
                  <a:srgbClr val="0070C0"/>
                </a:solidFill>
                <a:effectLst/>
                <a:latin typeface="Nunito" pitchFamily="2" charset="0"/>
              </a:rPr>
              <a:t>25% </a:t>
            </a:r>
            <a:r>
              <a:rPr lang="en-US" b="0" i="0" dirty="0">
                <a:solidFill>
                  <a:srgbClr val="1C1D1F"/>
                </a:solidFill>
                <a:effectLst/>
                <a:latin typeface="Nunito" pitchFamily="2" charset="0"/>
              </a:rPr>
              <a:t>high school students</a:t>
            </a:r>
          </a:p>
          <a:p>
            <a:endParaRPr lang="en-US" dirty="0"/>
          </a:p>
        </p:txBody>
      </p:sp>
      <p:sp>
        <p:nvSpPr>
          <p:cNvPr id="5" name="TextBox 4">
            <a:extLst>
              <a:ext uri="{FF2B5EF4-FFF2-40B4-BE49-F238E27FC236}">
                <a16:creationId xmlns:a16="http://schemas.microsoft.com/office/drawing/2014/main" id="{62E53DE2-7432-4CAA-A8F4-7DF07694F501}"/>
              </a:ext>
            </a:extLst>
          </p:cNvPr>
          <p:cNvSpPr txBox="1"/>
          <p:nvPr/>
        </p:nvSpPr>
        <p:spPr>
          <a:xfrm>
            <a:off x="330868" y="5343346"/>
            <a:ext cx="6100010" cy="1200329"/>
          </a:xfrm>
          <a:prstGeom prst="rect">
            <a:avLst/>
          </a:prstGeom>
          <a:noFill/>
        </p:spPr>
        <p:txBody>
          <a:bodyPr wrap="square">
            <a:spAutoFit/>
          </a:bodyPr>
          <a:lstStyle/>
          <a:p>
            <a:r>
              <a:rPr lang="en-US" b="0" i="0" dirty="0" err="1">
                <a:solidFill>
                  <a:srgbClr val="1B1B1B"/>
                </a:solidFill>
                <a:effectLst/>
                <a:latin typeface="Roboto Mono Web"/>
              </a:rPr>
              <a:t>Pampel</a:t>
            </a:r>
            <a:r>
              <a:rPr lang="en-US" b="0" i="0" dirty="0">
                <a:solidFill>
                  <a:srgbClr val="1B1B1B"/>
                </a:solidFill>
                <a:effectLst/>
                <a:latin typeface="Roboto Mono Web"/>
              </a:rPr>
              <a:t> FC, Aguilar J. Changes in Youth Smoking, 1976-2002: A Time-Series Analysis. Youth Soc. 2008;39(4):453-479. </a:t>
            </a:r>
            <a:r>
              <a:rPr lang="en-US" b="0" i="0" dirty="0" err="1">
                <a:solidFill>
                  <a:srgbClr val="1B1B1B"/>
                </a:solidFill>
                <a:effectLst/>
                <a:latin typeface="Roboto Mono Web"/>
              </a:rPr>
              <a:t>doi</a:t>
            </a:r>
            <a:r>
              <a:rPr lang="en-US" b="0" i="0" dirty="0">
                <a:solidFill>
                  <a:srgbClr val="1B1B1B"/>
                </a:solidFill>
                <a:effectLst/>
                <a:latin typeface="Roboto Mono Web"/>
              </a:rPr>
              <a:t>: 10.1177/0044118X07308070. PMID: 19652692; PMCID: PMC2696267.</a:t>
            </a:r>
            <a:endParaRPr lang="en-US" dirty="0"/>
          </a:p>
        </p:txBody>
      </p:sp>
    </p:spTree>
    <p:extLst>
      <p:ext uri="{BB962C8B-B14F-4D97-AF65-F5344CB8AC3E}">
        <p14:creationId xmlns:p14="http://schemas.microsoft.com/office/powerpoint/2010/main" val="4127296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B8E-B817-41C7-865B-2C8A28591628}"/>
              </a:ext>
            </a:extLst>
          </p:cNvPr>
          <p:cNvSpPr>
            <a:spLocks noGrp="1"/>
          </p:cNvSpPr>
          <p:nvPr>
            <p:ph type="title"/>
          </p:nvPr>
        </p:nvSpPr>
        <p:spPr/>
        <p:txBody>
          <a:bodyPr/>
          <a:lstStyle/>
          <a:p>
            <a:r>
              <a:rPr lang="en-US" dirty="0"/>
              <a:t>How to prevent a new generation of becoming addicted to this new tobacco product?</a:t>
            </a:r>
          </a:p>
        </p:txBody>
      </p:sp>
      <p:sp>
        <p:nvSpPr>
          <p:cNvPr id="3" name="Content Placeholder 2">
            <a:extLst>
              <a:ext uri="{FF2B5EF4-FFF2-40B4-BE49-F238E27FC236}">
                <a16:creationId xmlns:a16="http://schemas.microsoft.com/office/drawing/2014/main" id="{120522F1-DFC2-4C85-83FE-D6C55EE79B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04586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B8E-B817-41C7-865B-2C8A28591628}"/>
              </a:ext>
            </a:extLst>
          </p:cNvPr>
          <p:cNvSpPr>
            <a:spLocks noGrp="1"/>
          </p:cNvSpPr>
          <p:nvPr>
            <p:ph type="title"/>
          </p:nvPr>
        </p:nvSpPr>
        <p:spPr/>
        <p:txBody>
          <a:bodyPr/>
          <a:lstStyle/>
          <a:p>
            <a:r>
              <a:rPr lang="en-US" dirty="0"/>
              <a:t>How to prevent a new generation of becoming addicted to this new tobacco product?</a:t>
            </a:r>
          </a:p>
        </p:txBody>
      </p:sp>
      <p:sp>
        <p:nvSpPr>
          <p:cNvPr id="3" name="Content Placeholder 2">
            <a:extLst>
              <a:ext uri="{FF2B5EF4-FFF2-40B4-BE49-F238E27FC236}">
                <a16:creationId xmlns:a16="http://schemas.microsoft.com/office/drawing/2014/main" id="{120522F1-DFC2-4C85-83FE-D6C55EE79B71}"/>
              </a:ext>
            </a:extLst>
          </p:cNvPr>
          <p:cNvSpPr>
            <a:spLocks noGrp="1"/>
          </p:cNvSpPr>
          <p:nvPr>
            <p:ph idx="1"/>
          </p:nvPr>
        </p:nvSpPr>
        <p:spPr/>
        <p:txBody>
          <a:bodyPr/>
          <a:lstStyle/>
          <a:p>
            <a:r>
              <a:rPr lang="en-US" dirty="0"/>
              <a:t>Communicate the risk</a:t>
            </a:r>
          </a:p>
          <a:p>
            <a:r>
              <a:rPr lang="en-US" dirty="0"/>
              <a:t>Knowledge &gt; Marketing</a:t>
            </a:r>
          </a:p>
          <a:p>
            <a:r>
              <a:rPr lang="en-US" dirty="0"/>
              <a:t>Community </a:t>
            </a:r>
          </a:p>
          <a:p>
            <a:r>
              <a:rPr lang="en-US" dirty="0"/>
              <a:t>Assistance for those who may become or are addicted</a:t>
            </a:r>
          </a:p>
        </p:txBody>
      </p:sp>
    </p:spTree>
    <p:extLst>
      <p:ext uri="{BB962C8B-B14F-4D97-AF65-F5344CB8AC3E}">
        <p14:creationId xmlns:p14="http://schemas.microsoft.com/office/powerpoint/2010/main" val="3102431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B8E-B817-41C7-865B-2C8A28591628}"/>
              </a:ext>
            </a:extLst>
          </p:cNvPr>
          <p:cNvSpPr>
            <a:spLocks noGrp="1"/>
          </p:cNvSpPr>
          <p:nvPr>
            <p:ph type="title"/>
          </p:nvPr>
        </p:nvSpPr>
        <p:spPr/>
        <p:txBody>
          <a:bodyPr/>
          <a:lstStyle/>
          <a:p>
            <a:r>
              <a:rPr lang="en-US" dirty="0"/>
              <a:t>What should one do if they are addicted to electronic cigarettes?</a:t>
            </a:r>
          </a:p>
        </p:txBody>
      </p:sp>
      <p:sp>
        <p:nvSpPr>
          <p:cNvPr id="3" name="Content Placeholder 2">
            <a:extLst>
              <a:ext uri="{FF2B5EF4-FFF2-40B4-BE49-F238E27FC236}">
                <a16:creationId xmlns:a16="http://schemas.microsoft.com/office/drawing/2014/main" id="{120522F1-DFC2-4C85-83FE-D6C55EE79B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553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E089-B4A1-4455-B6E2-E4D877D30B79}"/>
              </a:ext>
            </a:extLst>
          </p:cNvPr>
          <p:cNvSpPr>
            <a:spLocks noGrp="1"/>
          </p:cNvSpPr>
          <p:nvPr>
            <p:ph type="title"/>
          </p:nvPr>
        </p:nvSpPr>
        <p:spPr/>
        <p:txBody>
          <a:bodyPr/>
          <a:lstStyle/>
          <a:p>
            <a:r>
              <a:rPr lang="en-US" dirty="0"/>
              <a:t>Stopping vaping</a:t>
            </a:r>
          </a:p>
        </p:txBody>
      </p:sp>
      <p:sp>
        <p:nvSpPr>
          <p:cNvPr id="3" name="Content Placeholder 2">
            <a:extLst>
              <a:ext uri="{FF2B5EF4-FFF2-40B4-BE49-F238E27FC236}">
                <a16:creationId xmlns:a16="http://schemas.microsoft.com/office/drawing/2014/main" id="{F4F66996-3A8A-4D11-861B-ECCC96D42236}"/>
              </a:ext>
            </a:extLst>
          </p:cNvPr>
          <p:cNvSpPr>
            <a:spLocks noGrp="1"/>
          </p:cNvSpPr>
          <p:nvPr>
            <p:ph idx="1"/>
          </p:nvPr>
        </p:nvSpPr>
        <p:spPr/>
        <p:txBody>
          <a:bodyPr/>
          <a:lstStyle/>
          <a:p>
            <a:r>
              <a:rPr lang="en-US" dirty="0"/>
              <a:t>Talk with your clinician</a:t>
            </a:r>
          </a:p>
          <a:p>
            <a:r>
              <a:rPr lang="en-US" dirty="0"/>
              <a:t>Talk to trusted adults </a:t>
            </a:r>
          </a:p>
          <a:p>
            <a:r>
              <a:rPr lang="en-US" dirty="0"/>
              <a:t>Form a support group</a:t>
            </a:r>
          </a:p>
          <a:p>
            <a:r>
              <a:rPr lang="en-US" dirty="0"/>
              <a:t>Recognize it is a journey – stopping does not mean permanently being off of the product. Be prepared for a journey of managing future cravings.</a:t>
            </a:r>
          </a:p>
          <a:p>
            <a:pPr marL="0" indent="0">
              <a:buNone/>
            </a:pPr>
            <a:endParaRPr lang="en-US" dirty="0"/>
          </a:p>
        </p:txBody>
      </p:sp>
    </p:spTree>
    <p:extLst>
      <p:ext uri="{BB962C8B-B14F-4D97-AF65-F5344CB8AC3E}">
        <p14:creationId xmlns:p14="http://schemas.microsoft.com/office/powerpoint/2010/main" val="203801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28BA3A-77D8-4611-99AA-6C58CF3CC8BA}"/>
              </a:ext>
            </a:extLst>
          </p:cNvPr>
          <p:cNvPicPr>
            <a:picLocks noChangeAspect="1"/>
          </p:cNvPicPr>
          <p:nvPr/>
        </p:nvPicPr>
        <p:blipFill>
          <a:blip r:embed="rId3"/>
          <a:stretch>
            <a:fillRect/>
          </a:stretch>
        </p:blipFill>
        <p:spPr>
          <a:xfrm>
            <a:off x="3273288" y="263242"/>
            <a:ext cx="6135408" cy="6331515"/>
          </a:xfrm>
          <a:prstGeom prst="rect">
            <a:avLst/>
          </a:prstGeom>
        </p:spPr>
      </p:pic>
    </p:spTree>
    <p:extLst>
      <p:ext uri="{BB962C8B-B14F-4D97-AF65-F5344CB8AC3E}">
        <p14:creationId xmlns:p14="http://schemas.microsoft.com/office/powerpoint/2010/main" val="136413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2F2C2-E11E-4391-8317-1161D028B0EE}"/>
              </a:ext>
            </a:extLst>
          </p:cNvPr>
          <p:cNvPicPr>
            <a:picLocks noChangeAspect="1"/>
          </p:cNvPicPr>
          <p:nvPr/>
        </p:nvPicPr>
        <p:blipFill>
          <a:blip r:embed="rId3"/>
          <a:stretch>
            <a:fillRect/>
          </a:stretch>
        </p:blipFill>
        <p:spPr>
          <a:xfrm>
            <a:off x="3593435" y="0"/>
            <a:ext cx="5782481" cy="6858000"/>
          </a:xfrm>
          <a:prstGeom prst="rect">
            <a:avLst/>
          </a:prstGeom>
        </p:spPr>
      </p:pic>
    </p:spTree>
    <p:extLst>
      <p:ext uri="{BB962C8B-B14F-4D97-AF65-F5344CB8AC3E}">
        <p14:creationId xmlns:p14="http://schemas.microsoft.com/office/powerpoint/2010/main" val="1225120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i="1" dirty="0"/>
              <a:t>Additional thoughts or comments: </a:t>
            </a:r>
            <a:r>
              <a:rPr lang="en-US" i="1" dirty="0">
                <a:hlinkClick r:id="rId2"/>
              </a:rPr>
              <a:t>dr.g@jhmi.edu</a:t>
            </a:r>
            <a:r>
              <a:rPr lang="en-US" i="1" dirty="0"/>
              <a:t> </a:t>
            </a:r>
          </a:p>
          <a:p>
            <a:pPr marL="0" indent="0">
              <a:buNone/>
            </a:pPr>
            <a:endParaRPr lang="en-US" i="1" dirty="0"/>
          </a:p>
          <a:p>
            <a:pPr marL="0" indent="0">
              <a:buNone/>
            </a:pPr>
            <a:r>
              <a:rPr lang="en-US" i="1" dirty="0"/>
              <a:t>Referrals to the Tobacco Treatment Clinic can be emailed to </a:t>
            </a:r>
            <a:r>
              <a:rPr lang="en-US" i="1" dirty="0">
                <a:hlinkClick r:id="rId3"/>
              </a:rPr>
              <a:t>tobacco@jhmi.edu</a:t>
            </a:r>
            <a:r>
              <a:rPr lang="en-US" i="1" dirty="0"/>
              <a:t> </a:t>
            </a:r>
          </a:p>
          <a:p>
            <a:pPr marL="0" indent="0">
              <a:buNone/>
            </a:pPr>
            <a:endParaRPr lang="en-US" i="1" dirty="0"/>
          </a:p>
          <a:p>
            <a:pPr marL="0" indent="0">
              <a:buNone/>
            </a:pPr>
            <a:r>
              <a:rPr lang="en-US" i="1" dirty="0"/>
              <a:t>Request for E-Cigarette School-based curriculum</a:t>
            </a:r>
            <a:r>
              <a:rPr lang="en-US" i="1"/>
              <a:t>: </a:t>
            </a:r>
            <a:r>
              <a:rPr lang="en-US" i="1">
                <a:hlinkClick r:id="rId4"/>
              </a:rPr>
              <a:t>heatcorps@jhu.edu</a:t>
            </a:r>
            <a:r>
              <a:rPr lang="en-US" i="1"/>
              <a:t> </a:t>
            </a:r>
            <a:endParaRPr lang="en-US" i="1" dirty="0"/>
          </a:p>
        </p:txBody>
      </p:sp>
    </p:spTree>
    <p:extLst>
      <p:ext uri="{BB962C8B-B14F-4D97-AF65-F5344CB8AC3E}">
        <p14:creationId xmlns:p14="http://schemas.microsoft.com/office/powerpoint/2010/main" val="349376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8370-D582-4FE4-A07B-D97F2106C879}"/>
              </a:ext>
            </a:extLst>
          </p:cNvPr>
          <p:cNvSpPr>
            <a:spLocks noGrp="1"/>
          </p:cNvSpPr>
          <p:nvPr>
            <p:ph type="title"/>
          </p:nvPr>
        </p:nvSpPr>
        <p:spPr/>
        <p:txBody>
          <a:bodyPr/>
          <a:lstStyle/>
          <a:p>
            <a:r>
              <a:rPr lang="en-US" dirty="0"/>
              <a:t>Quick Case</a:t>
            </a:r>
          </a:p>
        </p:txBody>
      </p:sp>
      <p:pic>
        <p:nvPicPr>
          <p:cNvPr id="5" name="Picture 4">
            <a:extLst>
              <a:ext uri="{FF2B5EF4-FFF2-40B4-BE49-F238E27FC236}">
                <a16:creationId xmlns:a16="http://schemas.microsoft.com/office/drawing/2014/main" id="{CA368CA5-E418-4482-BF19-8F611C917ED4}"/>
              </a:ext>
            </a:extLst>
          </p:cNvPr>
          <p:cNvPicPr>
            <a:picLocks noChangeAspect="1"/>
          </p:cNvPicPr>
          <p:nvPr/>
        </p:nvPicPr>
        <p:blipFill>
          <a:blip r:embed="rId2"/>
          <a:stretch>
            <a:fillRect/>
          </a:stretch>
        </p:blipFill>
        <p:spPr>
          <a:xfrm>
            <a:off x="3776662" y="2253201"/>
            <a:ext cx="4638675" cy="4441285"/>
          </a:xfrm>
          <a:prstGeom prst="rect">
            <a:avLst/>
          </a:prstGeom>
        </p:spPr>
      </p:pic>
    </p:spTree>
    <p:extLst>
      <p:ext uri="{BB962C8B-B14F-4D97-AF65-F5344CB8AC3E}">
        <p14:creationId xmlns:p14="http://schemas.microsoft.com/office/powerpoint/2010/main" val="43315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2F2C2-E11E-4391-8317-1161D028B0EE}"/>
              </a:ext>
            </a:extLst>
          </p:cNvPr>
          <p:cNvPicPr>
            <a:picLocks noChangeAspect="1"/>
          </p:cNvPicPr>
          <p:nvPr/>
        </p:nvPicPr>
        <p:blipFill>
          <a:blip r:embed="rId3"/>
          <a:stretch>
            <a:fillRect/>
          </a:stretch>
        </p:blipFill>
        <p:spPr>
          <a:xfrm>
            <a:off x="3593435" y="0"/>
            <a:ext cx="5782481" cy="6858000"/>
          </a:xfrm>
          <a:prstGeom prst="rect">
            <a:avLst/>
          </a:prstGeom>
        </p:spPr>
      </p:pic>
    </p:spTree>
    <p:extLst>
      <p:ext uri="{BB962C8B-B14F-4D97-AF65-F5344CB8AC3E}">
        <p14:creationId xmlns:p14="http://schemas.microsoft.com/office/powerpoint/2010/main" val="284540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2B66-0526-4399-8DA7-DB891607E3E7}"/>
              </a:ext>
            </a:extLst>
          </p:cNvPr>
          <p:cNvSpPr>
            <a:spLocks noGrp="1"/>
          </p:cNvSpPr>
          <p:nvPr>
            <p:ph type="title"/>
          </p:nvPr>
        </p:nvSpPr>
        <p:spPr/>
        <p:txBody>
          <a:bodyPr/>
          <a:lstStyle/>
          <a:p>
            <a:r>
              <a:rPr lang="en-US" dirty="0"/>
              <a:t>Lungs!</a:t>
            </a:r>
          </a:p>
        </p:txBody>
      </p:sp>
      <p:pic>
        <p:nvPicPr>
          <p:cNvPr id="1026" name="Picture 2" descr="Image result for lungs">
            <a:extLst>
              <a:ext uri="{FF2B5EF4-FFF2-40B4-BE49-F238E27FC236}">
                <a16:creationId xmlns:a16="http://schemas.microsoft.com/office/drawing/2014/main" id="{F697791A-B30F-4B9F-B0D9-DCB036473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497" y="1533525"/>
            <a:ext cx="8257005" cy="502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3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your lungs</a:t>
            </a:r>
          </a:p>
        </p:txBody>
      </p:sp>
      <p:sp>
        <p:nvSpPr>
          <p:cNvPr id="3" name="Content Placeholder 2"/>
          <p:cNvSpPr>
            <a:spLocks noGrp="1"/>
          </p:cNvSpPr>
          <p:nvPr>
            <p:ph idx="1"/>
          </p:nvPr>
        </p:nvSpPr>
        <p:spPr/>
        <p:txBody>
          <a:bodyPr/>
          <a:lstStyle/>
          <a:p>
            <a:pPr marL="0" indent="0">
              <a:buNone/>
            </a:pPr>
            <a:r>
              <a:rPr lang="en-US" dirty="0"/>
              <a:t>Soccer players.</a:t>
            </a:r>
          </a:p>
          <a:p>
            <a:pPr marL="0" indent="0">
              <a:buNone/>
            </a:pPr>
            <a:endParaRPr lang="en-US" i="1" dirty="0"/>
          </a:p>
          <a:p>
            <a:pPr marL="0" indent="0">
              <a:buNone/>
            </a:pPr>
            <a:r>
              <a:rPr lang="en-US" dirty="0"/>
              <a:t>Basketball players.</a:t>
            </a:r>
          </a:p>
          <a:p>
            <a:pPr marL="0" indent="0">
              <a:buNone/>
            </a:pPr>
            <a:endParaRPr lang="en-US" dirty="0"/>
          </a:p>
          <a:p>
            <a:pPr marL="0" indent="0">
              <a:buNone/>
            </a:pPr>
            <a:r>
              <a:rPr lang="en-US" dirty="0"/>
              <a:t>Baseball players.</a:t>
            </a:r>
          </a:p>
        </p:txBody>
      </p:sp>
      <p:pic>
        <p:nvPicPr>
          <p:cNvPr id="4" name="Picture 3"/>
          <p:cNvPicPr/>
          <p:nvPr/>
        </p:nvPicPr>
        <p:blipFill>
          <a:blip r:embed="rId2"/>
          <a:stretch>
            <a:fillRect/>
          </a:stretch>
        </p:blipFill>
        <p:spPr>
          <a:xfrm>
            <a:off x="9148127" y="390525"/>
            <a:ext cx="1215073" cy="902970"/>
          </a:xfrm>
          <a:prstGeom prst="rect">
            <a:avLst/>
          </a:prstGeom>
          <a:gradFill flip="none" rotWithShape="1">
            <a:gsLst>
              <a:gs pos="0">
                <a:schemeClr val="tx2">
                  <a:lumMod val="40000"/>
                  <a:lumOff val="60000"/>
                </a:schemeClr>
              </a:gs>
              <a:gs pos="100000">
                <a:srgbClr val="FFFFFF"/>
              </a:gs>
            </a:gsLst>
            <a:lin ang="0" scaled="1"/>
            <a:tileRect/>
          </a:gradFill>
          <a:ln w="28575" cmpd="sng">
            <a:solidFill>
              <a:schemeClr val="tx2">
                <a:lumMod val="75000"/>
              </a:schemeClr>
            </a:solidFill>
          </a:ln>
        </p:spPr>
      </p:pic>
    </p:spTree>
    <p:extLst>
      <p:ext uri="{BB962C8B-B14F-4D97-AF65-F5344CB8AC3E}">
        <p14:creationId xmlns:p14="http://schemas.microsoft.com/office/powerpoint/2010/main" val="272131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D271FD-6240-47C9-939B-48851B27A355}"/>
              </a:ext>
            </a:extLst>
          </p:cNvPr>
          <p:cNvPicPr>
            <a:picLocks noChangeAspect="1"/>
          </p:cNvPicPr>
          <p:nvPr/>
        </p:nvPicPr>
        <p:blipFill>
          <a:blip r:embed="rId2"/>
          <a:stretch>
            <a:fillRect/>
          </a:stretch>
        </p:blipFill>
        <p:spPr>
          <a:xfrm>
            <a:off x="1756611" y="400050"/>
            <a:ext cx="8301789" cy="6057900"/>
          </a:xfrm>
          <a:prstGeom prst="rect">
            <a:avLst/>
          </a:prstGeom>
        </p:spPr>
      </p:pic>
      <p:cxnSp>
        <p:nvCxnSpPr>
          <p:cNvPr id="9" name="Straight Connector 8">
            <a:extLst>
              <a:ext uri="{FF2B5EF4-FFF2-40B4-BE49-F238E27FC236}">
                <a16:creationId xmlns:a16="http://schemas.microsoft.com/office/drawing/2014/main" id="{5D451441-365C-495C-8DF9-575E0FE8C75C}"/>
              </a:ext>
            </a:extLst>
          </p:cNvPr>
          <p:cNvCxnSpPr/>
          <p:nvPr/>
        </p:nvCxnSpPr>
        <p:spPr bwMode="auto">
          <a:xfrm>
            <a:off x="3729789" y="2237874"/>
            <a:ext cx="0" cy="315227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794C2630-C766-4479-8448-22D15168EBCF}"/>
              </a:ext>
            </a:extLst>
          </p:cNvPr>
          <p:cNvSpPr txBox="1"/>
          <p:nvPr/>
        </p:nvSpPr>
        <p:spPr>
          <a:xfrm>
            <a:off x="1756611" y="6028460"/>
            <a:ext cx="6100010" cy="369332"/>
          </a:xfrm>
          <a:prstGeom prst="rect">
            <a:avLst/>
          </a:prstGeom>
          <a:solidFill>
            <a:schemeClr val="accent1"/>
          </a:solidFill>
        </p:spPr>
        <p:txBody>
          <a:bodyPr wrap="square">
            <a:spAutoFit/>
          </a:bodyPr>
          <a:lstStyle/>
          <a:p>
            <a:r>
              <a:rPr lang="en-US" b="0" i="1" dirty="0">
                <a:solidFill>
                  <a:srgbClr val="333333"/>
                </a:solidFill>
                <a:effectLst/>
                <a:latin typeface="interfaceregular"/>
              </a:rPr>
              <a:t>BMJ</a:t>
            </a:r>
            <a:r>
              <a:rPr lang="en-US" b="0" i="0" dirty="0">
                <a:solidFill>
                  <a:srgbClr val="333333"/>
                </a:solidFill>
                <a:effectLst/>
                <a:latin typeface="interfaceregular"/>
              </a:rPr>
              <a:t> 2008;336:598</a:t>
            </a:r>
            <a:endParaRPr lang="en-US" dirty="0"/>
          </a:p>
        </p:txBody>
      </p:sp>
    </p:spTree>
    <p:extLst>
      <p:ext uri="{BB962C8B-B14F-4D97-AF65-F5344CB8AC3E}">
        <p14:creationId xmlns:p14="http://schemas.microsoft.com/office/powerpoint/2010/main" val="3314163549"/>
      </p:ext>
    </p:extLst>
  </p:cSld>
  <p:clrMapOvr>
    <a:masterClrMapping/>
  </p:clrMapOvr>
</p:sld>
</file>

<file path=ppt/theme/theme1.xml><?xml version="1.0" encoding="utf-8"?>
<a:theme xmlns:a="http://schemas.openxmlformats.org/drawingml/2006/main" name="JHM Blu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JHM Blu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JHM Blue Theme</Template>
  <TotalTime>14814</TotalTime>
  <Words>1987</Words>
  <Application>Microsoft Office PowerPoint</Application>
  <PresentationFormat>Widescreen</PresentationFormat>
  <Paragraphs>239</Paragraphs>
  <Slides>41</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Aptos</vt:lpstr>
      <vt:lpstr>Arial</vt:lpstr>
      <vt:lpstr>Calibri</vt:lpstr>
      <vt:lpstr>Gill Sans</vt:lpstr>
      <vt:lpstr>interfaceregular</vt:lpstr>
      <vt:lpstr>Nunito</vt:lpstr>
      <vt:lpstr>Roboto Mono Web</vt:lpstr>
      <vt:lpstr>Source Sans Pro Web</vt:lpstr>
      <vt:lpstr>Times New Roman</vt:lpstr>
      <vt:lpstr>JHM Blue Theme</vt:lpstr>
      <vt:lpstr>1_JHM Blue Theme</vt:lpstr>
      <vt:lpstr>Office Theme</vt:lpstr>
      <vt:lpstr>Electronic Cigarettes: What you need to know </vt:lpstr>
      <vt:lpstr>Disclosures</vt:lpstr>
      <vt:lpstr>Objectives</vt:lpstr>
      <vt:lpstr>PowerPoint Presentation</vt:lpstr>
      <vt:lpstr>Quick Case</vt:lpstr>
      <vt:lpstr>PowerPoint Presentation</vt:lpstr>
      <vt:lpstr>Lungs!</vt:lpstr>
      <vt:lpstr>Let’s talk about your lungs</vt:lpstr>
      <vt:lpstr>PowerPoint Presentation</vt:lpstr>
      <vt:lpstr>What are electronic cigarettes?</vt:lpstr>
      <vt:lpstr>Anatomy of an Electronic Cigarette </vt:lpstr>
      <vt:lpstr>What is inside an electronic cigarette?</vt:lpstr>
      <vt:lpstr>So… Why DO People Smoke or Vape?</vt:lpstr>
      <vt:lpstr>Nicotine</vt:lpstr>
      <vt:lpstr>Factors Affecting Cigarette Nicotine Yield</vt:lpstr>
      <vt:lpstr>PowerPoint Presentation</vt:lpstr>
      <vt:lpstr>Anatomy of an Electronic Cigarette </vt:lpstr>
      <vt:lpstr>Anatomy of an Electronic Cigarette </vt:lpstr>
      <vt:lpstr>Anatomy of an Electronic Cigarette </vt:lpstr>
      <vt:lpstr>Anatomy of an Electronic Cigarette </vt:lpstr>
      <vt:lpstr>For instance</vt:lpstr>
      <vt:lpstr>Anatomy of an Electronic Cigarette </vt:lpstr>
      <vt:lpstr>For instance</vt:lpstr>
      <vt:lpstr>Anatomy of an Electronic Cigarette </vt:lpstr>
      <vt:lpstr>Anatomy of an Electronic Cigarette </vt:lpstr>
      <vt:lpstr>Electronic Cigarettes</vt:lpstr>
      <vt:lpstr>What are some concerns for children and electronic cigarettes?</vt:lpstr>
      <vt:lpstr>PowerPoint Presentation</vt:lpstr>
      <vt:lpstr>ACETYLCHOLINE</vt:lpstr>
      <vt:lpstr>PowerPoint Presentation</vt:lpstr>
      <vt:lpstr>Enhancing the “Gratification Factor”</vt:lpstr>
      <vt:lpstr>Where are we?</vt:lpstr>
      <vt:lpstr>Youth Usage of Electronic Cigarettes</vt:lpstr>
      <vt:lpstr>Youth Usage of Electronic Cigarettes</vt:lpstr>
      <vt:lpstr>Youth Usage of Electronic Cigarettes</vt:lpstr>
      <vt:lpstr>How to prevent a new generation of becoming addicted to this new tobacco product?</vt:lpstr>
      <vt:lpstr>How to prevent a new generation of becoming addicted to this new tobacco product?</vt:lpstr>
      <vt:lpstr>What should one do if they are addicted to electronic cigarettes?</vt:lpstr>
      <vt:lpstr>Stopping vaping</vt:lpstr>
      <vt:lpstr>PowerPoint Presentation</vt:lpstr>
      <vt:lpstr>QUESTIONS</vt:lpstr>
    </vt:vector>
  </TitlesOfParts>
  <Company>JHU DOM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JHHS Inpatient Glucose Management Gap Analysis</dc:title>
  <dc:creator>Daniel Hager</dc:creator>
  <cp:lastModifiedBy>Panagis Galiatsatos</cp:lastModifiedBy>
  <cp:revision>344</cp:revision>
  <cp:lastPrinted>2017-03-20T21:47:53Z</cp:lastPrinted>
  <dcterms:created xsi:type="dcterms:W3CDTF">2014-04-18T20:31:27Z</dcterms:created>
  <dcterms:modified xsi:type="dcterms:W3CDTF">2024-12-07T22:00:16Z</dcterms:modified>
</cp:coreProperties>
</file>