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notesSlides/notesSlide6.xml" ContentType="application/vnd.openxmlformats-officedocument.presentationml.notesSlide+xml"/>
  <Override PartName="/ppt/tags/tag2.xml" ContentType="application/vnd.openxmlformats-officedocument.presentationml.tags+xml"/>
  <Override PartName="/ppt/notesSlides/notesSlide7.xml" ContentType="application/vnd.openxmlformats-officedocument.presentationml.notesSlide+xml"/>
  <Override PartName="/ppt/tags/tag3.xml" ContentType="application/vnd.openxmlformats-officedocument.presentationml.tags+xml"/>
  <Override PartName="/ppt/notesSlides/notesSlide8.xml" ContentType="application/vnd.openxmlformats-officedocument.presentationml.notesSlide+xml"/>
  <Override PartName="/ppt/tags/tag4.xml" ContentType="application/vnd.openxmlformats-officedocument.presentationml.tags+xml"/>
  <Override PartName="/ppt/notesSlides/notesSlide9.xml" ContentType="application/vnd.openxmlformats-officedocument.presentationml.notesSlide+xml"/>
  <Override PartName="/ppt/tags/tag5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44"/>
  </p:notesMasterIdLst>
  <p:sldIdLst>
    <p:sldId id="256" r:id="rId3"/>
    <p:sldId id="2147472955" r:id="rId4"/>
    <p:sldId id="257" r:id="rId5"/>
    <p:sldId id="271" r:id="rId6"/>
    <p:sldId id="2147472947" r:id="rId7"/>
    <p:sldId id="288" r:id="rId8"/>
    <p:sldId id="331" r:id="rId9"/>
    <p:sldId id="334" r:id="rId10"/>
    <p:sldId id="291" r:id="rId11"/>
    <p:sldId id="394" r:id="rId12"/>
    <p:sldId id="346" r:id="rId13"/>
    <p:sldId id="395" r:id="rId14"/>
    <p:sldId id="396" r:id="rId15"/>
    <p:sldId id="2147472939" r:id="rId16"/>
    <p:sldId id="2147472948" r:id="rId17"/>
    <p:sldId id="2147472949" r:id="rId18"/>
    <p:sldId id="2147472925" r:id="rId19"/>
    <p:sldId id="279" r:id="rId20"/>
    <p:sldId id="333" r:id="rId21"/>
    <p:sldId id="1013" r:id="rId22"/>
    <p:sldId id="378" r:id="rId23"/>
    <p:sldId id="391" r:id="rId24"/>
    <p:sldId id="380" r:id="rId25"/>
    <p:sldId id="348" r:id="rId26"/>
    <p:sldId id="2147472953" r:id="rId27"/>
    <p:sldId id="2147472954" r:id="rId28"/>
    <p:sldId id="2147472951" r:id="rId29"/>
    <p:sldId id="2147472945" r:id="rId30"/>
    <p:sldId id="2147472940" r:id="rId31"/>
    <p:sldId id="622" r:id="rId32"/>
    <p:sldId id="442" r:id="rId33"/>
    <p:sldId id="612" r:id="rId34"/>
    <p:sldId id="614" r:id="rId35"/>
    <p:sldId id="453" r:id="rId36"/>
    <p:sldId id="500" r:id="rId37"/>
    <p:sldId id="625" r:id="rId38"/>
    <p:sldId id="631" r:id="rId39"/>
    <p:sldId id="623" r:id="rId40"/>
    <p:sldId id="617" r:id="rId41"/>
    <p:sldId id="2147472950" r:id="rId42"/>
    <p:sldId id="439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4779" autoAdjust="0"/>
    <p:restoredTop sz="94660"/>
  </p:normalViewPr>
  <p:slideViewPr>
    <p:cSldViewPr snapToGrid="0">
      <p:cViewPr varScale="1">
        <p:scale>
          <a:sx n="66" d="100"/>
          <a:sy n="66" d="100"/>
        </p:scale>
        <p:origin x="90" y="1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FCA302-3C89-4D30-A004-7E0B162A53E1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304A7F-903F-484E-B267-D5240BB61A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6163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05435" indent="-305435">
              <a:lnSpc>
                <a:spcPct val="150000"/>
              </a:lnSpc>
              <a:defRPr/>
            </a:pPr>
            <a:r>
              <a:rPr lang="en-US" altLang="en-US" i="1" dirty="0">
                <a:latin typeface="+mn-lt"/>
                <a:cs typeface="Calibri"/>
              </a:rPr>
              <a:t>In 2016, </a:t>
            </a:r>
            <a:r>
              <a:rPr lang="en-US" altLang="en-US" b="1" i="1" dirty="0">
                <a:latin typeface="+mn-lt"/>
                <a:cs typeface="Calibri"/>
              </a:rPr>
              <a:t>3,651 </a:t>
            </a:r>
            <a:r>
              <a:rPr lang="en-US" altLang="en-US" i="1" dirty="0">
                <a:latin typeface="+mn-lt"/>
                <a:cs typeface="Calibri"/>
              </a:rPr>
              <a:t>deaths were attributed to asthma, </a:t>
            </a:r>
            <a:r>
              <a:rPr lang="en-US" altLang="en-US" b="1" i="1" dirty="0">
                <a:latin typeface="+mn-lt"/>
                <a:cs typeface="Calibri"/>
              </a:rPr>
              <a:t>169</a:t>
            </a:r>
            <a:r>
              <a:rPr lang="en-US" altLang="en-US" i="1" dirty="0">
                <a:latin typeface="+mn-lt"/>
                <a:cs typeface="Calibri"/>
              </a:rPr>
              <a:t> were children under 15</a:t>
            </a:r>
            <a:endParaRPr lang="en-US" altLang="en-US" i="1" dirty="0"/>
          </a:p>
          <a:p>
            <a:pPr marL="305435" indent="-305435">
              <a:lnSpc>
                <a:spcPct val="150000"/>
              </a:lnSpc>
              <a:defRPr/>
            </a:pPr>
            <a:r>
              <a:rPr lang="en-US" altLang="en-US" i="1" dirty="0">
                <a:latin typeface="+mn-lt"/>
                <a:cs typeface="Calibri"/>
              </a:rPr>
              <a:t>In 2010, there were approximately </a:t>
            </a:r>
            <a:r>
              <a:rPr lang="en-US" altLang="en-US" b="1" i="1" dirty="0">
                <a:latin typeface="+mn-lt"/>
                <a:cs typeface="Calibri"/>
              </a:rPr>
              <a:t>640,000 ED visits</a:t>
            </a:r>
            <a:r>
              <a:rPr lang="en-US" altLang="en-US" i="1" dirty="0">
                <a:latin typeface="+mn-lt"/>
                <a:cs typeface="Calibri"/>
              </a:rPr>
              <a:t> for asthma management in children under 15</a:t>
            </a:r>
          </a:p>
          <a:p>
            <a:pPr marL="305435" indent="-305435">
              <a:lnSpc>
                <a:spcPct val="150000"/>
              </a:lnSpc>
              <a:defRPr/>
            </a:pPr>
            <a:r>
              <a:rPr lang="en-US" altLang="en-US" dirty="0">
                <a:latin typeface="+mn-lt"/>
                <a:cs typeface="Calibri"/>
              </a:rPr>
              <a:t>Asthma results in </a:t>
            </a:r>
            <a:r>
              <a:rPr lang="en-US" altLang="en-US" b="1" dirty="0">
                <a:latin typeface="+mn-lt"/>
                <a:cs typeface="Calibri"/>
              </a:rPr>
              <a:t>$80 billion annually in medical expenses</a:t>
            </a:r>
            <a:r>
              <a:rPr lang="en-US" altLang="en-US" dirty="0">
                <a:latin typeface="+mn-lt"/>
                <a:cs typeface="Calibri"/>
              </a:rPr>
              <a:t>, days missed from work/school and deaths </a:t>
            </a:r>
            <a:endParaRPr lang="en-US" altLang="en-US" dirty="0"/>
          </a:p>
          <a:p>
            <a:pPr marL="305435" indent="-305435">
              <a:lnSpc>
                <a:spcPct val="150000"/>
              </a:lnSpc>
              <a:defRPr/>
            </a:pPr>
            <a:r>
              <a:rPr lang="en-US" dirty="0">
                <a:latin typeface="+mn-lt"/>
                <a:cs typeface="Calibri"/>
              </a:rPr>
              <a:t>Asthma is one of the leading causes of school absenteeism; in 2013, asthma accounted for an estimated </a:t>
            </a:r>
            <a:r>
              <a:rPr lang="en-US" b="1" dirty="0">
                <a:latin typeface="+mn-lt"/>
                <a:cs typeface="Calibri"/>
              </a:rPr>
              <a:t>13.8 million lost school days</a:t>
            </a:r>
            <a:r>
              <a:rPr lang="en-US" dirty="0">
                <a:latin typeface="+mn-lt"/>
                <a:cs typeface="Calibri"/>
              </a:rPr>
              <a:t> in school-aged children with an asthma flare-up in the previous year</a:t>
            </a:r>
          </a:p>
          <a:p>
            <a:pPr marL="305435" marR="0" lvl="0" indent="-305435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>
                <a:latin typeface="+mn-lt"/>
                <a:cs typeface="Calibri"/>
              </a:rPr>
              <a:t>Asthma is the third leading cause of hospitalization in children under 15</a:t>
            </a:r>
            <a:endParaRPr lang="en-US" altLang="en-US" dirty="0"/>
          </a:p>
          <a:p>
            <a:pPr marL="305435" indent="-305435">
              <a:lnSpc>
                <a:spcPct val="150000"/>
              </a:lnSpc>
              <a:defRPr/>
            </a:pPr>
            <a:endParaRPr lang="en-US" baseline="30000" dirty="0">
              <a:latin typeface="+mn-lt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8C381D-7F93-430F-B8B3-2F6D2F01C7B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166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>
            <a:extLst>
              <a:ext uri="{FF2B5EF4-FFF2-40B4-BE49-F238E27FC236}">
                <a16:creationId xmlns:a16="http://schemas.microsoft.com/office/drawing/2014/main" id="{35EF7DC4-3151-45BD-AC55-D527A811E38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>
            <a:extLst>
              <a:ext uri="{FF2B5EF4-FFF2-40B4-BE49-F238E27FC236}">
                <a16:creationId xmlns:a16="http://schemas.microsoft.com/office/drawing/2014/main" id="{0E5F1F8D-D7D8-456C-A394-DC5D8C1BDFB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Page 60 &amp; 61 - GINA</a:t>
            </a:r>
          </a:p>
        </p:txBody>
      </p:sp>
      <p:sp>
        <p:nvSpPr>
          <p:cNvPr id="31748" name="Slide Number Placeholder 3">
            <a:extLst>
              <a:ext uri="{FF2B5EF4-FFF2-40B4-BE49-F238E27FC236}">
                <a16:creationId xmlns:a16="http://schemas.microsoft.com/office/drawing/2014/main" id="{78841E3F-D07A-4C05-8B0B-495EDE13323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84225" indent="-3016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08088" indent="-2413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90688" indent="-2413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3288" indent="-2413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30488" indent="-241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7688" indent="-241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4888" indent="-241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2088" indent="-241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2A71A0CC-DD02-4B99-BB94-7D5867101916}" type="slidenum">
              <a:rPr lang="en-US" altLang="en-US">
                <a:latin typeface="Calibri" panose="020F0502020204030204" pitchFamily="34" charset="0"/>
              </a:rPr>
              <a:pPr/>
              <a:t>23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is an example.</a:t>
            </a:r>
          </a:p>
          <a:p>
            <a:r>
              <a:rPr lang="en-US" dirty="0"/>
              <a:t>[read slide]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CD72E7-0E42-4A68-87C7-A30000939EDE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2001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302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CC3623-2A9A-4C05-B0F8-B4F5C0F96871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1946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4E227A7-11B5-483E-A072-8A3500202EEA}" type="slidenum">
              <a:rPr lang="en-US" smtClean="0"/>
              <a:pPr>
                <a:defRPr/>
              </a:pPr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91134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Kimmy</a:t>
            </a:r>
          </a:p>
          <a:p>
            <a:r>
              <a:rPr lang="en-US"/>
              <a:t>Asthma is a chronic inflammatory disorder of the lower airways in which inflammatory cells (mast cells, eosinophils, neutrophils), chemical mediators (histamine, leukotrienes, platelet-activating factor) and chemotactic factors (cytokines) all play a role. </a:t>
            </a:r>
          </a:p>
          <a:p>
            <a:endParaRPr lang="en-US"/>
          </a:p>
          <a:p>
            <a:r>
              <a:rPr lang="en-US"/>
              <a:t>airway inflammation is believed to be the primary underlying mechanism causes airway hyper-responsiveness (bronchoconstriction/bronchospasm) and lower airway obstruction, as well as edema, mucus production and recruitment of inflammatory cells into the airway.</a:t>
            </a:r>
            <a:endParaRPr lang="en-US">
              <a:cs typeface="Calibri"/>
            </a:endParaRPr>
          </a:p>
          <a:p>
            <a:endParaRPr lang="en-US"/>
          </a:p>
          <a:p>
            <a:endParaRPr lang="en-US"/>
          </a:p>
          <a:p>
            <a:endParaRPr lang="en-US"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8C381D-7F93-430F-B8B3-2F6D2F01C7B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3947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Kimmy</a:t>
            </a:r>
          </a:p>
          <a:p>
            <a:r>
              <a:rPr lang="en-US" dirty="0"/>
              <a:t>Asthma is a chronic inflammatory disorder of the lower airways in which inflammatory cells (mast cells, eosinophils, neutrophils), chemical mediators (histamine, leukotrienes, platelet-activating factor) and chemotactic factors (cytokines) all play a role. </a:t>
            </a:r>
          </a:p>
          <a:p>
            <a:endParaRPr lang="en-US" dirty="0"/>
          </a:p>
          <a:p>
            <a:r>
              <a:rPr lang="en-US" dirty="0"/>
              <a:t>airway inflammation is believed to be the primary underlying mechanism causes airway hyper-responsiveness (bronchoconstriction/bronchospasm) and lower airway obstruction, as well as edema, mucus production and recruitment of inflammatory cells into the airway.</a:t>
            </a:r>
            <a:endParaRPr lang="en-US" dirty="0">
              <a:cs typeface="Calibri"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8C381D-7F93-430F-B8B3-2F6D2F01C7B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2810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Kimmy</a:t>
            </a:r>
            <a:endParaRPr lang="en-US" dirty="0">
              <a:cs typeface="Calibri"/>
            </a:endParaRPr>
          </a:p>
          <a:p>
            <a:pPr>
              <a:defRPr/>
            </a:pPr>
            <a:r>
              <a:rPr lang="en-US" dirty="0">
                <a:cs typeface="Calibri"/>
              </a:rPr>
              <a:t>How we assess</a:t>
            </a:r>
            <a:r>
              <a:rPr lang="en-US" baseline="0" dirty="0">
                <a:cs typeface="Calibri"/>
              </a:rPr>
              <a:t> severity</a:t>
            </a:r>
          </a:p>
          <a:p>
            <a:pPr>
              <a:defRPr/>
            </a:pPr>
            <a:endParaRPr lang="en-US" baseline="0" dirty="0">
              <a:cs typeface="Calibri"/>
            </a:endParaRPr>
          </a:p>
          <a:p>
            <a:pPr>
              <a:defRPr/>
            </a:pPr>
            <a:r>
              <a:rPr lang="en-US" baseline="0" dirty="0">
                <a:cs typeface="Calibri"/>
              </a:rPr>
              <a:t>So thinking again about Timmy..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8C381D-7F93-430F-B8B3-2F6D2F01C7B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2845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>
            <a:extLst>
              <a:ext uri="{FF2B5EF4-FFF2-40B4-BE49-F238E27FC236}">
                <a16:creationId xmlns:a16="http://schemas.microsoft.com/office/drawing/2014/main" id="{ACE648AA-712E-49C6-9E47-C97DA9E949F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Notes Placeholder 2">
            <a:extLst>
              <a:ext uri="{FF2B5EF4-FFF2-40B4-BE49-F238E27FC236}">
                <a16:creationId xmlns:a16="http://schemas.microsoft.com/office/drawing/2014/main" id="{DBE19CC6-D628-4515-ACD1-0812AB84163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35844" name="Slide Number Placeholder 3">
            <a:extLst>
              <a:ext uri="{FF2B5EF4-FFF2-40B4-BE49-F238E27FC236}">
                <a16:creationId xmlns:a16="http://schemas.microsoft.com/office/drawing/2014/main" id="{C854EE98-E1CF-4B78-B458-592D4514F62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5B7251-A423-452B-918C-626389B70E9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NOTE: this slide is also repeated later, with slides about remission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F0A324-4455-43B6-BECE-EF1BBB6CA161}" type="slidenum">
              <a:rPr kumimoji="0" lang="en-AU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AU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7001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D421D3-3D60-4DBE-82C5-F19362804E04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19988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>
            <a:extLst>
              <a:ext uri="{FF2B5EF4-FFF2-40B4-BE49-F238E27FC236}">
                <a16:creationId xmlns:a16="http://schemas.microsoft.com/office/drawing/2014/main" id="{AEC42621-4D27-4A5B-9931-A34EA3A5484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Notes Placeholder 2">
            <a:extLst>
              <a:ext uri="{FF2B5EF4-FFF2-40B4-BE49-F238E27FC236}">
                <a16:creationId xmlns:a16="http://schemas.microsoft.com/office/drawing/2014/main" id="{F97802DA-55F6-4EC3-B14B-C4DCE0D83BA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Page 160: GINA</a:t>
            </a:r>
          </a:p>
          <a:p>
            <a:endParaRPr lang="en-US" altLang="en-US"/>
          </a:p>
          <a:p>
            <a:r>
              <a:rPr lang="en-US" altLang="en-US"/>
              <a:t>https://www.clinicalkey.com/#!/content/playContent/1-s2.0-S2213219820308114?returnurl=https:%2F%2Flinkinghub.elsevier.com%2Fretrieve%2Fpii%2FS2213219820308114%3Fshowall%3Dtrue&amp;referrer=https:%2F%2Fpubmed.ncbi.nlm.nih.gov%2F</a:t>
            </a:r>
          </a:p>
        </p:txBody>
      </p:sp>
      <p:sp>
        <p:nvSpPr>
          <p:cNvPr id="20484" name="Slide Number Placeholder 3">
            <a:extLst>
              <a:ext uri="{FF2B5EF4-FFF2-40B4-BE49-F238E27FC236}">
                <a16:creationId xmlns:a16="http://schemas.microsoft.com/office/drawing/2014/main" id="{C8D1FA16-77FE-417B-A378-6BFA9CA6EAC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84225" indent="-3016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08088" indent="-2413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90688" indent="-2413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3288" indent="-2413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30488" indent="-241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7688" indent="-241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4888" indent="-241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2088" indent="-241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7E0564D-57B5-4A49-89AA-CE4AD676BF93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>
            <a:extLst>
              <a:ext uri="{FF2B5EF4-FFF2-40B4-BE49-F238E27FC236}">
                <a16:creationId xmlns:a16="http://schemas.microsoft.com/office/drawing/2014/main" id="{625AC88F-843B-4C34-A9C9-C1A7333FED5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>
            <a:extLst>
              <a:ext uri="{FF2B5EF4-FFF2-40B4-BE49-F238E27FC236}">
                <a16:creationId xmlns:a16="http://schemas.microsoft.com/office/drawing/2014/main" id="{4F31A200-01FA-46C4-8B8B-3850B5584E7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27652" name="Slide Number Placeholder 3">
            <a:extLst>
              <a:ext uri="{FF2B5EF4-FFF2-40B4-BE49-F238E27FC236}">
                <a16:creationId xmlns:a16="http://schemas.microsoft.com/office/drawing/2014/main" id="{74211366-65E1-4B81-9585-768604C470A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84225" indent="-3016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08088" indent="-2413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90688" indent="-2413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3288" indent="-2413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30488" indent="-241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7688" indent="-241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4888" indent="-241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2088" indent="-241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660832F6-5CC3-4421-AED1-8AEAE27BE64C}" type="slidenum">
              <a:rPr lang="en-US" altLang="en-US">
                <a:latin typeface="Calibri" panose="020F0502020204030204" pitchFamily="34" charset="0"/>
              </a:rPr>
              <a:pPr/>
              <a:t>22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1F1A94-BE78-4D58-8994-2E6C0DF33C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5F99EB-94B7-44CC-9E83-8F2C295F23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F3A749-F649-4E0B-AEF8-2EB1122E6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3F564-825F-40FC-A229-2AAC69317CDF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856333-BC59-4A11-AD92-B41FD11712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9C9D2E-AC4F-48AD-A82B-AABE80C2C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22826-0D76-4149-8ABE-C8A1AAE754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2992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579198-3144-45DA-9192-9521122B4F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A13874-44AB-481A-AC06-DD9CE4A386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C2930A-DB52-47F1-A260-6B0630B7E3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3F564-825F-40FC-A229-2AAC69317CDF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B16658-5E9E-4695-9AD0-2DC06DA462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29E4A9-3EC5-4DBC-BDBD-13D72E73CA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22826-0D76-4149-8ABE-C8A1AAE754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4572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D77AC25-7197-43AC-B17F-5458F162A0B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77A836-75E5-4BEF-82B6-DCA09F5A6B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51D3CB-FAB0-4F14-8EFE-F768ED902D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3F564-825F-40FC-A229-2AAC69317CDF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A988C1-1752-405A-A4C3-9B5D96061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14424C-9C11-4A56-9331-23441A2DE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22826-0D76-4149-8ABE-C8A1AAE754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151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ody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5">
            <a:extLst>
              <a:ext uri="{FF2B5EF4-FFF2-40B4-BE49-F238E27FC236}">
                <a16:creationId xmlns:a16="http://schemas.microsoft.com/office/drawing/2014/main" id="{E094C830-8F14-A244-AF3E-237CA52C1A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40021" y="6211595"/>
            <a:ext cx="951979" cy="646405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7CB3C20-B925-D346-A41A-7E33B2AC05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68941" y="224120"/>
            <a:ext cx="11923059" cy="797857"/>
          </a:xfrm>
          <a:prstGeom prst="rect">
            <a:avLst/>
          </a:prstGeom>
          <a:gradFill>
            <a:gsLst>
              <a:gs pos="17000">
                <a:srgbClr val="1188AC"/>
              </a:gs>
              <a:gs pos="100000">
                <a:srgbClr val="27CFCA"/>
              </a:gs>
            </a:gsLst>
            <a:lin ang="168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C37B7A05-22CF-134E-9001-A4D2E7CC3E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562" y="248477"/>
            <a:ext cx="10652343" cy="790815"/>
          </a:xfrm>
        </p:spPr>
        <p:txBody>
          <a:bodyPr>
            <a:normAutofit/>
          </a:bodyPr>
          <a:lstStyle>
            <a:lvl1pPr>
              <a:defRPr sz="3200" b="1" i="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457552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 descr="PP_Title_A.jpg                                                 0033966FKarls G4                       C0DC18D5:">
            <a:extLst>
              <a:ext uri="{FF2B5EF4-FFF2-40B4-BE49-F238E27FC236}">
                <a16:creationId xmlns:a16="http://schemas.microsoft.com/office/drawing/2014/main" id="{F2C16495-3C27-451F-8802-57A5475715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079501" y="4076700"/>
            <a:ext cx="10401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079501" y="5257800"/>
            <a:ext cx="10401300" cy="914400"/>
          </a:xfrm>
        </p:spPr>
        <p:txBody>
          <a:bodyPr/>
          <a:lstStyle>
            <a:lvl1pPr marL="0" indent="0">
              <a:buFontTx/>
              <a:buNone/>
              <a:defRPr sz="24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59309B4-F445-4608-AC4F-8AA68108D3E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092200" y="3514725"/>
            <a:ext cx="2540000" cy="45720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002C77"/>
                </a:solidFill>
                <a:ea typeface="+mn-ea"/>
              </a:defRPr>
            </a:lvl1pPr>
          </a:lstStyle>
          <a:p>
            <a:pPr>
              <a:defRPr/>
            </a:pPr>
            <a:fld id="{7CB7B008-E5C7-4679-8308-BB92EEA65790}" type="datetime1">
              <a:rPr lang="en-US"/>
              <a:pPr>
                <a:defRPr/>
              </a:pPr>
              <a:t>9/24/2024</a:t>
            </a:fld>
            <a:endParaRPr lang="en-US">
              <a:latin typeface="Times" charset="0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F536E2A-21FD-4164-8714-F2ED559DE55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323A2B14-2B34-45A7-9E95-DC1028E6A25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89408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413F4A-A419-413E-8FA5-E5C962AE3D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68740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93CD33-D9EA-4670-8489-92F275488A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ea typeface="+mn-ea"/>
              </a:defRPr>
            </a:lvl1pPr>
          </a:lstStyle>
          <a:p>
            <a:pPr>
              <a:defRPr/>
            </a:pPr>
            <a:fld id="{02AC891D-BE67-4C38-8AB1-400C21CE1CBC}" type="datetime1">
              <a:rPr lang="en-US"/>
              <a:pPr>
                <a:defRPr/>
              </a:pPr>
              <a:t>9/24/2024</a:t>
            </a:fld>
            <a:endParaRPr lang="en-US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05BE98-A1C7-4FEE-912F-91EB7FB70D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64AAC4-49F9-4A7C-94D4-FFBA9CEE3C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489057-E22F-4D24-9639-B75E99470D4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615207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188CA0-B83E-4795-A356-BE632A7E4F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ea typeface="+mn-ea"/>
              </a:defRPr>
            </a:lvl1pPr>
          </a:lstStyle>
          <a:p>
            <a:pPr>
              <a:defRPr/>
            </a:pPr>
            <a:fld id="{9B7BA9AD-FB93-414F-BC69-4672F8F0E81A}" type="datetime1">
              <a:rPr lang="en-US"/>
              <a:pPr>
                <a:defRPr/>
              </a:pPr>
              <a:t>9/24/2024</a:t>
            </a:fld>
            <a:endParaRPr lang="en-US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3F8E72-998D-4805-AA7F-1DEAC6FDCF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F6A36C-DA56-4ED3-B297-56E77A1281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77FE61-84E6-4F4F-867A-57166783DE4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533238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795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27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79C0BD-6CA7-49AA-9515-D6CD57DAF3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ea typeface="+mn-ea"/>
              </a:defRPr>
            </a:lvl1pPr>
          </a:lstStyle>
          <a:p>
            <a:pPr>
              <a:defRPr/>
            </a:pPr>
            <a:fld id="{853F32FF-E114-49E0-AFB5-C6220265C5BB}" type="datetime1">
              <a:rPr lang="en-US"/>
              <a:pPr>
                <a:defRPr/>
              </a:pPr>
              <a:t>9/24/2024</a:t>
            </a:fld>
            <a:endParaRPr lang="en-US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0FADFC-6E4C-49A2-BA6E-9867F56232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4B0A63-8268-4450-8B04-D47AECEB26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44827A-8AF0-4DF6-9CA5-A1CF2E2E0B9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559439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8BC7965-5B94-48B3-83D7-F8F24FC80B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ea typeface="+mn-ea"/>
              </a:defRPr>
            </a:lvl1pPr>
          </a:lstStyle>
          <a:p>
            <a:pPr>
              <a:defRPr/>
            </a:pPr>
            <a:fld id="{AEBB9370-9A35-4179-883C-7789E57B5229}" type="datetime1">
              <a:rPr lang="en-US"/>
              <a:pPr>
                <a:defRPr/>
              </a:pPr>
              <a:t>9/24/2024</a:t>
            </a:fld>
            <a:endParaRPr lang="en-US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3DD54F2-0427-4101-89B0-70CFCEB61C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EFEEBC8-5279-4FD1-B882-903A747DD6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C0875E-D44A-456A-8113-413FCBA6771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300906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CAFDAB7-9087-453F-8E06-D0D82B0765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ea typeface="+mn-ea"/>
              </a:defRPr>
            </a:lvl1pPr>
          </a:lstStyle>
          <a:p>
            <a:pPr>
              <a:defRPr/>
            </a:pPr>
            <a:fld id="{2D831F20-EC04-4DC4-B043-D73E471C9CEC}" type="datetime1">
              <a:rPr lang="en-US"/>
              <a:pPr>
                <a:defRPr/>
              </a:pPr>
              <a:t>9/24/2024</a:t>
            </a:fld>
            <a:endParaRPr lang="en-US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233072-20AC-44AA-9589-B1E3724325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13B386-E6C9-437D-9597-63C307932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441A86-C06E-47E7-9CED-762F5E2BD72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886704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C7A5C29-1EE7-4F12-8ED5-BA73C1F75D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ea typeface="+mn-ea"/>
              </a:defRPr>
            </a:lvl1pPr>
          </a:lstStyle>
          <a:p>
            <a:pPr>
              <a:defRPr/>
            </a:pPr>
            <a:fld id="{5BB33B0F-7875-41C2-8849-BAF65613D57E}" type="datetime1">
              <a:rPr lang="en-US"/>
              <a:pPr>
                <a:defRPr/>
              </a:pPr>
              <a:t>9/24/2024</a:t>
            </a:fld>
            <a:endParaRPr lang="en-US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B98E402-AA6B-43CB-B765-617A9AA6B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9AC0CB-1C2C-4D0F-B1E7-7823DBBF41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480781-70F0-48BA-9BCD-69D11202C89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038187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83AB5E-FC7F-4C35-93AB-695D92B7E2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58A0C2-B315-4B16-AF72-5BDBDBBA39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B61785-C17D-4261-8D2B-537FDF3FF9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3F564-825F-40FC-A229-2AAC69317CDF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FC6EF1-19D7-4BD7-BA9D-77D43D644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CFB726-705E-4809-9D44-F7664CFEF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22826-0D76-4149-8ABE-C8A1AAE754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3619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C12012-E8B6-4878-A603-F84A21E469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ea typeface="+mn-ea"/>
              </a:defRPr>
            </a:lvl1pPr>
          </a:lstStyle>
          <a:p>
            <a:pPr>
              <a:defRPr/>
            </a:pPr>
            <a:fld id="{7364C421-6C89-4978-B3EE-E81EA05BC336}" type="datetime1">
              <a:rPr lang="en-US"/>
              <a:pPr>
                <a:defRPr/>
              </a:pPr>
              <a:t>9/24/2024</a:t>
            </a:fld>
            <a:endParaRPr lang="en-US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99E385-83A4-4CCD-9CF4-7343013920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E50ECE-01CB-4433-A9BD-CC8ED3755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3B886D-8C8C-467B-998F-F667BBDB6B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289563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18A09D-C47F-4B5F-9F8B-1729990E64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ea typeface="+mn-ea"/>
              </a:defRPr>
            </a:lvl1pPr>
          </a:lstStyle>
          <a:p>
            <a:pPr>
              <a:defRPr/>
            </a:pPr>
            <a:fld id="{E1FF22D1-9222-4A37-AA78-1EEEDA210F9F}" type="datetime1">
              <a:rPr lang="en-US"/>
              <a:pPr>
                <a:defRPr/>
              </a:pPr>
              <a:t>9/24/2024</a:t>
            </a:fld>
            <a:endParaRPr lang="en-US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148813-456D-4384-A06C-EE56216C52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933AE3-EF3C-42BD-97FC-2D0467F5F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17BB17-3D7F-428F-916A-183D02C8B9E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728596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E4506C-2665-4D6B-A18D-F9C4742A37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ea typeface="+mn-ea"/>
              </a:defRPr>
            </a:lvl1pPr>
          </a:lstStyle>
          <a:p>
            <a:pPr>
              <a:defRPr/>
            </a:pPr>
            <a:fld id="{AAF358CD-755A-4FB8-AEF3-6F0855E38782}" type="datetime1">
              <a:rPr lang="en-US"/>
              <a:pPr>
                <a:defRPr/>
              </a:pPr>
              <a:t>9/24/2024</a:t>
            </a:fld>
            <a:endParaRPr lang="en-US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A85047-00B0-4C9F-9B39-8CE50EEC72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56D375-1FF3-498D-9166-62D8806462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BDA580-9B3A-4B8A-986E-EF0703863E4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1672565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51900" y="390526"/>
            <a:ext cx="2590800" cy="57054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79500" y="390526"/>
            <a:ext cx="7569200" cy="57054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1230F6-1EC4-47E7-AD24-3A796F4D0D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ea typeface="+mn-ea"/>
              </a:defRPr>
            </a:lvl1pPr>
          </a:lstStyle>
          <a:p>
            <a:pPr>
              <a:defRPr/>
            </a:pPr>
            <a:fld id="{B179392D-D16B-4066-BB85-E029C5F973C3}" type="datetime1">
              <a:rPr lang="en-US"/>
              <a:pPr>
                <a:defRPr/>
              </a:pPr>
              <a:t>9/24/2024</a:t>
            </a:fld>
            <a:endParaRPr lang="en-US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90642D-C255-4FAB-8073-1C7C7F3014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3A5B7D-46AC-4E0C-B0F8-1526D2EDC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D8C228-B94C-44E5-B17A-927B0B6E22E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291737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4C834639-7F67-43A3-A266-330C94FF1B03}" type="datetime1">
              <a:rPr lang="en-AU" altLang="en-US"/>
              <a:pPr/>
              <a:t>24/09/2024</a:t>
            </a:fld>
            <a:endParaRPr lang="en-AU" altLang="en-US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2B327612-2A87-402A-92F8-F921DC130266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0552931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13A365-6536-4432-AE4D-AA68E70EE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293BAC-F041-4F06-8872-11C0891287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1933E0-0048-4049-AEC3-A799A7BF11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3F564-825F-40FC-A229-2AAC69317CDF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BD0470-67C4-46A2-8CD9-917E002011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A79495-B432-414A-9D64-97B1D38C69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22826-0D76-4149-8ABE-C8A1AAE754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1089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9C0166-D8A0-4E1E-B296-434970D905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BD5D9F-F485-478C-84C0-1D8837B1B5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1FE768-E6EC-475E-A6B5-B13C1A7A39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358969-BE72-4ECE-8A20-E3A44402BA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3F564-825F-40FC-A229-2AAC69317CDF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0D86D7-2137-416D-9D18-D15B1CEFA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EEE1A6-13FB-4351-995A-726B5E5AA9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22826-0D76-4149-8ABE-C8A1AAE754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6323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7E2DBE-B5D3-433B-BAE5-B5E1BE4F07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6D5054-71C0-4701-8D6A-7DAD8B5D31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3B7E8B-9455-45B3-ACD0-9A702BB523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1D1CABF-ADBE-4FEE-A12C-81ED7F80808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F804700-202B-436C-B6BD-14DCE6DFD0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0FD8843-7C35-4230-B027-EB243A4FB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3F564-825F-40FC-A229-2AAC69317CDF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52D7434-B7D0-4529-AE5D-BE26CC2980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839B3E9-936A-4452-81B2-A9D15C638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22826-0D76-4149-8ABE-C8A1AAE754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2766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580A6C-329C-4BA0-8ECD-D2F62F7518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488B0B6-3D36-4BE5-92FA-71684D11B7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3F564-825F-40FC-A229-2AAC69317CDF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7EB105-C484-4477-A891-ED62C444C3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970D90-E227-4DD5-B205-73393871FC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22826-0D76-4149-8ABE-C8A1AAE754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4747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57F9E0B-3533-4F22-95E4-1A835D8BDF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3F564-825F-40FC-A229-2AAC69317CDF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7C7BEAD-7EB1-48C1-A47C-3E04992E75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D7C211-B838-4C13-AAC4-914060332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22826-0D76-4149-8ABE-C8A1AAE754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7123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49645-3D62-408E-BD67-5ADFDDD5FA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ED311D-898A-4B65-BAD3-50832452C2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C0B040-530A-4F21-9768-3C2869D249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419B70-1BED-4E56-AA58-0CE6F4D4B0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3F564-825F-40FC-A229-2AAC69317CDF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751A03-BF18-4056-9E55-7734B820E4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43F8DC-9456-4CFB-B8F4-6D3E76881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22826-0D76-4149-8ABE-C8A1AAE754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2395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916184-8803-4630-B155-849C38E8C0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826A19C-08FE-4AAA-AE22-3EFD6C62F6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7B7DC7-0342-4C22-9331-12086AE56B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E96C41-18D1-4B44-ADF2-C742EC7523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3F564-825F-40FC-A229-2AAC69317CDF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5D5B61-3FE6-4A1E-ABEA-59BB41A51E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096CFF-4232-4097-A3E5-520EB4BF3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22826-0D76-4149-8ABE-C8A1AAE754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9383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75E175D-CD29-4391-8769-4B6912BF4D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54AA8C-EE63-4757-A268-509B5D20C0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6BBB4F-022A-49EB-B7AA-A86EF6D5CC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C3F564-825F-40FC-A229-2AAC69317CDF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C69DD2-EDB0-4C75-85B2-1A531A7741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859D19-0069-4C52-A6D3-6BD6CCAC5E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E22826-0D76-4149-8ABE-C8A1AAE754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018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0" descr="PP_Second_A.jpg                                                0033966FKarls G4                       C0DC18D5:">
            <a:extLst>
              <a:ext uri="{FF2B5EF4-FFF2-40B4-BE49-F238E27FC236}">
                <a16:creationId xmlns:a16="http://schemas.microsoft.com/office/drawing/2014/main" id="{0F5C9904-A644-4FDF-B459-9FA314E9C5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>
            <a:extLst>
              <a:ext uri="{FF2B5EF4-FFF2-40B4-BE49-F238E27FC236}">
                <a16:creationId xmlns:a16="http://schemas.microsoft.com/office/drawing/2014/main" id="{62892757-C987-481F-8A16-E803B593FE2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white">
          <a:xfrm>
            <a:off x="1079500" y="390525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Rectangle 3">
            <a:extLst>
              <a:ext uri="{FF2B5EF4-FFF2-40B4-BE49-F238E27FC236}">
                <a16:creationId xmlns:a16="http://schemas.microsoft.com/office/drawing/2014/main" id="{27DA8854-28B5-4E1E-A23D-976BFDDE259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white">
          <a:xfrm>
            <a:off x="10795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" name="Rectangle 4">
            <a:extLst>
              <a:ext uri="{FF2B5EF4-FFF2-40B4-BE49-F238E27FC236}">
                <a16:creationId xmlns:a16="http://schemas.microsoft.com/office/drawing/2014/main" id="{8405544A-16E9-4AE2-8DBE-736B11BBACD0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white">
          <a:xfrm>
            <a:off x="1079500" y="6324600"/>
            <a:ext cx="2540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solidFill>
                  <a:srgbClr val="FFFFFF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fld id="{DC6460AE-60C2-4FD2-A69F-C5EC4323A846}" type="datetime1">
              <a:rPr lang="en-US"/>
              <a:pPr>
                <a:defRPr/>
              </a:pPr>
              <a:t>9/24/2024</a:t>
            </a:fld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979A15DD-C416-41CA-B8D2-A0F306C917E5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white">
          <a:xfrm>
            <a:off x="4165600" y="6324600"/>
            <a:ext cx="3860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200">
                <a:solidFill>
                  <a:srgbClr val="FFFFFF"/>
                </a:solidFill>
                <a:latin typeface="Arial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F8B64F99-4E3A-4795-A045-73A0EC3765D4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white">
          <a:xfrm>
            <a:off x="8890000" y="6324600"/>
            <a:ext cx="2540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8F338229-53BE-46BE-94F3-2F8098813E6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04145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+mj-lt"/>
          <a:ea typeface="MS PGothic" pitchFamily="34" charset="-128"/>
          <a:cs typeface="MS PGothic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MS PGothic" pitchFamily="34" charset="-128"/>
          <a:cs typeface="MS PGothic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MS PGothic" pitchFamily="34" charset="-128"/>
          <a:cs typeface="MS PGothic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MS PGothic" pitchFamily="34" charset="-128"/>
          <a:cs typeface="MS PGothic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MS PGothic" pitchFamily="34" charset="-128"/>
          <a:cs typeface="MS PGothic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MS PGothic" pitchFamily="34" charset="-128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ea typeface="MS PGothic" pitchFamily="34" charset="-128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  <a:ea typeface="MS PGothic" pitchFamily="34" charset="-128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MS PGothic" pitchFamily="34" charset="-128"/>
          <a:cs typeface="MS PGothic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charset="-128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charset="-128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charset="-128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fi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4.jpe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.xml"/><Relationship Id="rId4" Type="http://schemas.openxmlformats.org/officeDocument/2006/relationships/image" Target="../media/image39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2.xml"/><Relationship Id="rId4" Type="http://schemas.openxmlformats.org/officeDocument/2006/relationships/image" Target="../media/image4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microsoft.com/office/2007/relationships/hdphoto" Target="../media/hdphoto2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9.png"/><Relationship Id="rId5" Type="http://schemas.microsoft.com/office/2007/relationships/hdphoto" Target="../media/hdphoto1.wdp"/><Relationship Id="rId4" Type="http://schemas.openxmlformats.org/officeDocument/2006/relationships/image" Target="../media/image58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fif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7" Type="http://schemas.openxmlformats.org/officeDocument/2006/relationships/image" Target="../media/image6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64.jpeg"/><Relationship Id="rId4" Type="http://schemas.openxmlformats.org/officeDocument/2006/relationships/hyperlink" Target="mailto:ssadrea1@jhmi.edu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tiff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EC048A-A7AA-496B-9E3E-A8EAD9F01B6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Pediatric asthma: review, current guidelines, SMART, advocacy, and more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C31D2D1-32FE-40D4-8EF1-B3DACB9355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1554" y="3602038"/>
            <a:ext cx="10016446" cy="1655762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Maryland Assembly on School-Based Health Care Webinar</a:t>
            </a:r>
          </a:p>
          <a:p>
            <a:r>
              <a:rPr lang="en-US" dirty="0"/>
              <a:t>S. Christy Sadreameli, MD MHS</a:t>
            </a:r>
          </a:p>
          <a:p>
            <a:r>
              <a:rPr lang="en-US" dirty="0"/>
              <a:t>Johns Hopkins- Pediatric Pulmonology</a:t>
            </a:r>
          </a:p>
          <a:p>
            <a:r>
              <a:rPr lang="en-US" dirty="0"/>
              <a:t>September 24, 2024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1D9B0980-1BA2-4D89-8524-10FB1F6EF7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554" y="5502118"/>
            <a:ext cx="2584335" cy="1088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5755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CA9DFCA0-07B9-482E-9F2B-4C0DE760E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684"/>
            <a:ext cx="10515600" cy="1325563"/>
          </a:xfrm>
        </p:spPr>
        <p:txBody>
          <a:bodyPr/>
          <a:lstStyle/>
          <a:p>
            <a:r>
              <a:rPr lang="en-US" dirty="0"/>
              <a:t>Asthma medication delivery</a:t>
            </a:r>
          </a:p>
        </p:txBody>
      </p:sp>
      <p:pic>
        <p:nvPicPr>
          <p:cNvPr id="9" name="Picture 2" descr="Image result for nebulizer asthma">
            <a:extLst>
              <a:ext uri="{FF2B5EF4-FFF2-40B4-BE49-F238E27FC236}">
                <a16:creationId xmlns:a16="http://schemas.microsoft.com/office/drawing/2014/main" id="{492CF1C8-3AF7-4FFC-8117-C8C805B6B6A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534" y="4719865"/>
            <a:ext cx="1328866" cy="1998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Content Placeholder 3">
            <a:extLst>
              <a:ext uri="{FF2B5EF4-FFF2-40B4-BE49-F238E27FC236}">
                <a16:creationId xmlns:a16="http://schemas.microsoft.com/office/drawing/2014/main" id="{32277B20-F88B-4BF7-A9EC-D4505ABFCD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01016" y="5117434"/>
            <a:ext cx="2446472" cy="1524001"/>
          </a:xfrm>
          <a:prstGeom prst="rect">
            <a:avLst/>
          </a:prstGeom>
        </p:spPr>
      </p:pic>
      <p:pic>
        <p:nvPicPr>
          <p:cNvPr id="12" name="Content Placeholder 4">
            <a:extLst>
              <a:ext uri="{FF2B5EF4-FFF2-40B4-BE49-F238E27FC236}">
                <a16:creationId xmlns:a16="http://schemas.microsoft.com/office/drawing/2014/main" id="{7177ACCB-F24D-4EC2-AC67-9E6158722A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4804" y="5080002"/>
            <a:ext cx="2134570" cy="159886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896F470-80F6-4FDA-BCA4-0F7E12EBF278}"/>
              </a:ext>
            </a:extLst>
          </p:cNvPr>
          <p:cNvSpPr txBox="1"/>
          <p:nvPr/>
        </p:nvSpPr>
        <p:spPr>
          <a:xfrm>
            <a:off x="397599" y="1320834"/>
            <a:ext cx="344684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Nebulizer</a:t>
            </a:r>
            <a:r>
              <a:rPr lang="en-US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dirty="0"/>
              <a:t>Use with face mask or mouthpiece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dirty="0"/>
              <a:t>Benefits: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 dirty="0"/>
              <a:t>No need to coordinate breathing with actuation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dirty="0"/>
              <a:t>Drawbacks: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 dirty="0"/>
              <a:t>Time-intensive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 dirty="0"/>
              <a:t>A lot of drug delivered elsewhere (stomach, </a:t>
            </a:r>
            <a:r>
              <a:rPr lang="en-US" dirty="0" err="1"/>
              <a:t>etc</a:t>
            </a:r>
            <a:r>
              <a:rPr lang="en-US" dirty="0"/>
              <a:t>)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 dirty="0"/>
              <a:t>Increased side effects, decreased efficacy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5A5FC23-BD99-40EF-B6B6-F82A1716D99F}"/>
              </a:ext>
            </a:extLst>
          </p:cNvPr>
          <p:cNvSpPr txBox="1"/>
          <p:nvPr/>
        </p:nvSpPr>
        <p:spPr>
          <a:xfrm>
            <a:off x="3923716" y="1269012"/>
            <a:ext cx="340107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Metered-dose inhaler (MDI)</a:t>
            </a:r>
            <a:r>
              <a:rPr lang="en-US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Use a propellant (HFA) to deliver a consistent dose, no matter how much is left in container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dirty="0"/>
              <a:t>Benefits: 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 dirty="0"/>
              <a:t>All ages can use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 dirty="0"/>
              <a:t>Needs spacer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dirty="0"/>
              <a:t>Drawbacks: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 dirty="0"/>
              <a:t>Insurance coverage/med availability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 dirty="0"/>
              <a:t>Inconsistent spacer use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 dirty="0"/>
              <a:t>Climate concerns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84CF7DC-B758-4646-8080-061E50940A1D}"/>
              </a:ext>
            </a:extLst>
          </p:cNvPr>
          <p:cNvSpPr txBox="1"/>
          <p:nvPr/>
        </p:nvSpPr>
        <p:spPr>
          <a:xfrm>
            <a:off x="7574879" y="1227661"/>
            <a:ext cx="340107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Dry powder inhaler (DPI)</a:t>
            </a:r>
            <a:r>
              <a:rPr lang="en-US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Use a strong, controlled inhale to deliver the medication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Benefits: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No spacer required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No propellant (climate-friendly)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Drawbacks: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Requires strong inhale, breath hold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Many kids can’t do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Ages 4+ (FDA), 7-8 minimum (reality)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55829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>
            <a:extLst>
              <a:ext uri="{FF2B5EF4-FFF2-40B4-BE49-F238E27FC236}">
                <a16:creationId xmlns:a16="http://schemas.microsoft.com/office/drawing/2014/main" id="{B5B0858D-C1D6-42D0-B4FC-37489583A21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76399" y="380999"/>
            <a:ext cx="9354457" cy="1196975"/>
          </a:xfrm>
        </p:spPr>
        <p:txBody>
          <a:bodyPr>
            <a:normAutofit fontScale="90000"/>
          </a:bodyPr>
          <a:lstStyle/>
          <a:p>
            <a:r>
              <a:rPr lang="en-US" altLang="en-US" dirty="0"/>
              <a:t>QVAR </a:t>
            </a:r>
            <a:r>
              <a:rPr lang="en-US" altLang="en-US" dirty="0" err="1"/>
              <a:t>Redihaler</a:t>
            </a:r>
            <a:r>
              <a:rPr lang="en-US" altLang="en-US" baseline="30000" dirty="0"/>
              <a:t>® </a:t>
            </a:r>
            <a:r>
              <a:rPr lang="en-US" altLang="en-US" sz="2000" dirty="0"/>
              <a:t>breath actuated inhaler- a type of dry powder inhaler (DPI)</a:t>
            </a:r>
            <a:br>
              <a:rPr lang="en-US" altLang="en-US" baseline="30000" dirty="0"/>
            </a:br>
            <a:r>
              <a:rPr lang="en-US" altLang="en-US" sz="2400" i="1" dirty="0"/>
              <a:t>FDA indication: 4+ years (you make the call…)</a:t>
            </a:r>
            <a:endParaRPr lang="en-US" altLang="en-US" i="1" baseline="30000" dirty="0"/>
          </a:p>
        </p:txBody>
      </p:sp>
      <p:sp>
        <p:nvSpPr>
          <p:cNvPr id="33795" name="Content Placeholder 8">
            <a:extLst>
              <a:ext uri="{FF2B5EF4-FFF2-40B4-BE49-F238E27FC236}">
                <a16:creationId xmlns:a16="http://schemas.microsoft.com/office/drawing/2014/main" id="{178C7202-CA87-43AA-BD5B-EAAB5468E66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244976" y="1831976"/>
            <a:ext cx="6194425" cy="1368425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400" b="1" u="sng"/>
              <a:t>Step 1</a:t>
            </a:r>
            <a:r>
              <a:rPr lang="en-US" altLang="en-US" sz="2400"/>
              <a:t>: Breathe out fully</a:t>
            </a:r>
          </a:p>
        </p:txBody>
      </p:sp>
      <p:pic>
        <p:nvPicPr>
          <p:cNvPr id="33796" name="Picture 9">
            <a:extLst>
              <a:ext uri="{FF2B5EF4-FFF2-40B4-BE49-F238E27FC236}">
                <a16:creationId xmlns:a16="http://schemas.microsoft.com/office/drawing/2014/main" id="{4F458AE3-88E9-4A58-9B5A-8F0461DCC9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563" y="1755775"/>
            <a:ext cx="2411412" cy="477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ontent Placeholder 8">
            <a:extLst>
              <a:ext uri="{FF2B5EF4-FFF2-40B4-BE49-F238E27FC236}">
                <a16:creationId xmlns:a16="http://schemas.microsoft.com/office/drawing/2014/main" id="{BE13247D-4A7B-4AE4-BACF-6518D281B90D}"/>
              </a:ext>
            </a:extLst>
          </p:cNvPr>
          <p:cNvSpPr txBox="1">
            <a:spLocks/>
          </p:cNvSpPr>
          <p:nvPr/>
        </p:nvSpPr>
        <p:spPr bwMode="white">
          <a:xfrm>
            <a:off x="4244976" y="2366964"/>
            <a:ext cx="6194425" cy="136842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+mn-lt"/>
                <a:ea typeface="MS PGothic" pitchFamily="34" charset="-128"/>
                <a:cs typeface="MS PGothic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bg1"/>
                </a:solidFill>
                <a:latin typeface="+mn-lt"/>
                <a:ea typeface="MS PGothic" pitchFamily="34" charset="-128"/>
                <a:cs typeface="MS PGothic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MS PGothic" pitchFamily="34" charset="-128"/>
                <a:cs typeface="MS PGothic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bg1"/>
                </a:solidFill>
                <a:latin typeface="+mn-lt"/>
                <a:ea typeface="MS PGothic" pitchFamily="34" charset="-128"/>
                <a:cs typeface="MS PGothic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  <a:ea typeface="MS PGothic" pitchFamily="34" charset="-128"/>
                <a:cs typeface="MS PGothic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  <a:ea typeface="ＭＳ Ｐゴシック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  <a:ea typeface="ＭＳ Ｐゴシック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  <a:ea typeface="ＭＳ Ｐゴシック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>
              <a:buNone/>
              <a:defRPr/>
            </a:pPr>
            <a:r>
              <a:rPr lang="en-US" sz="2400" b="1" u="sng" kern="0" dirty="0">
                <a:solidFill>
                  <a:schemeClr val="tx1"/>
                </a:solidFill>
              </a:rPr>
              <a:t>Step 2</a:t>
            </a:r>
            <a:r>
              <a:rPr lang="en-US" sz="2400" kern="0" dirty="0">
                <a:solidFill>
                  <a:schemeClr val="tx1"/>
                </a:solidFill>
              </a:rPr>
              <a:t>: </a:t>
            </a:r>
            <a:r>
              <a:rPr lang="en-US" sz="2400" b="1" u="sng" kern="0" dirty="0">
                <a:solidFill>
                  <a:schemeClr val="tx1"/>
                </a:solidFill>
              </a:rPr>
              <a:t>Without a spacer</a:t>
            </a:r>
            <a:r>
              <a:rPr lang="en-US" sz="2400" kern="0" dirty="0">
                <a:solidFill>
                  <a:schemeClr val="tx1"/>
                </a:solidFill>
              </a:rPr>
              <a:t>, place your lips around the opening to create a tight seal. Don’t cover the air vent on top. Inhale </a:t>
            </a:r>
            <a:r>
              <a:rPr lang="en-US" sz="2400" b="1" u="sng" kern="0" dirty="0">
                <a:solidFill>
                  <a:schemeClr val="tx1"/>
                </a:solidFill>
              </a:rPr>
              <a:t>deeply </a:t>
            </a:r>
            <a:r>
              <a:rPr lang="en-US" sz="2400" kern="0" dirty="0">
                <a:solidFill>
                  <a:schemeClr val="tx1"/>
                </a:solidFill>
              </a:rPr>
              <a:t>and hold your breath for 10 seconds. </a:t>
            </a:r>
          </a:p>
        </p:txBody>
      </p:sp>
      <p:sp>
        <p:nvSpPr>
          <p:cNvPr id="12" name="Content Placeholder 8">
            <a:extLst>
              <a:ext uri="{FF2B5EF4-FFF2-40B4-BE49-F238E27FC236}">
                <a16:creationId xmlns:a16="http://schemas.microsoft.com/office/drawing/2014/main" id="{967B36AA-03F3-4029-AA86-E83E73663727}"/>
              </a:ext>
            </a:extLst>
          </p:cNvPr>
          <p:cNvSpPr txBox="1">
            <a:spLocks/>
          </p:cNvSpPr>
          <p:nvPr/>
        </p:nvSpPr>
        <p:spPr bwMode="white">
          <a:xfrm>
            <a:off x="4151314" y="4289425"/>
            <a:ext cx="6194425" cy="9906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+mn-lt"/>
                <a:ea typeface="MS PGothic" pitchFamily="34" charset="-128"/>
                <a:cs typeface="MS PGothic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bg1"/>
                </a:solidFill>
                <a:latin typeface="+mn-lt"/>
                <a:ea typeface="MS PGothic" pitchFamily="34" charset="-128"/>
                <a:cs typeface="MS PGothic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MS PGothic" pitchFamily="34" charset="-128"/>
                <a:cs typeface="MS PGothic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bg1"/>
                </a:solidFill>
                <a:latin typeface="+mn-lt"/>
                <a:ea typeface="MS PGothic" pitchFamily="34" charset="-128"/>
                <a:cs typeface="MS PGothic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  <a:ea typeface="MS PGothic" pitchFamily="34" charset="-128"/>
                <a:cs typeface="MS PGothic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  <a:ea typeface="ＭＳ Ｐゴシック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  <a:ea typeface="ＭＳ Ｐゴシック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  <a:ea typeface="ＭＳ Ｐゴシック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>
              <a:buNone/>
              <a:defRPr/>
            </a:pPr>
            <a:r>
              <a:rPr lang="en-US" sz="2400" b="1" u="sng" kern="0" dirty="0">
                <a:solidFill>
                  <a:schemeClr val="tx1"/>
                </a:solidFill>
              </a:rPr>
              <a:t>Step 3</a:t>
            </a:r>
            <a:r>
              <a:rPr lang="en-US" sz="2400" kern="0" dirty="0">
                <a:solidFill>
                  <a:schemeClr val="tx1"/>
                </a:solidFill>
              </a:rPr>
              <a:t>: Close the cap and do it again if necessary</a:t>
            </a:r>
          </a:p>
          <a:p>
            <a:pPr marL="0" indent="0">
              <a:buNone/>
              <a:defRPr/>
            </a:pPr>
            <a:r>
              <a:rPr lang="en-US" sz="2400" kern="0" dirty="0">
                <a:solidFill>
                  <a:schemeClr val="tx1"/>
                </a:solidFill>
              </a:rPr>
              <a:t>Consider these (and other DPI) in selected patients starting at age 7-8, maybe older</a:t>
            </a:r>
          </a:p>
          <a:p>
            <a:pPr marL="0" indent="0">
              <a:buNone/>
              <a:defRPr/>
            </a:pPr>
            <a:r>
              <a:rPr lang="en-US" sz="1800" kern="0" dirty="0">
                <a:solidFill>
                  <a:schemeClr val="tx1"/>
                </a:solidFill>
              </a:rPr>
              <a:t>Pros: no spacer needed, no propellant (climate-friendly)</a:t>
            </a:r>
          </a:p>
        </p:txBody>
      </p:sp>
    </p:spTree>
    <p:extLst>
      <p:ext uri="{BB962C8B-B14F-4D97-AF65-F5344CB8AC3E}">
        <p14:creationId xmlns:p14="http://schemas.microsoft.com/office/powerpoint/2010/main" val="30106519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08FC40-4E8B-4AE0-960B-3CB7526652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Medication delivery based on method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2AA6C52-3408-4FA5-85C0-E6DADE3623C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8318036-A7CB-45E5-BA53-EB85492DEA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84235" y="1690688"/>
            <a:ext cx="5181600" cy="4351338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Medication deposition:</a:t>
            </a:r>
          </a:p>
          <a:p>
            <a:pPr marL="0" indent="0" algn="ctr">
              <a:buNone/>
            </a:pPr>
            <a:r>
              <a:rPr lang="en-US" dirty="0"/>
              <a:t> nebulizer (left) </a:t>
            </a:r>
          </a:p>
          <a:p>
            <a:pPr marL="0" indent="0" algn="ctr">
              <a:buNone/>
            </a:pPr>
            <a:r>
              <a:rPr lang="en-US" dirty="0"/>
              <a:t>vs. </a:t>
            </a:r>
          </a:p>
          <a:p>
            <a:pPr marL="0" indent="0" algn="ctr">
              <a:buNone/>
            </a:pPr>
            <a:r>
              <a:rPr lang="en-US" dirty="0"/>
              <a:t>inhaler/spacer (right)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b="1" dirty="0"/>
              <a:t>Who needs spacers?</a:t>
            </a:r>
          </a:p>
          <a:p>
            <a:pPr algn="ctr"/>
            <a:r>
              <a:rPr lang="en-US" dirty="0"/>
              <a:t>Anyone using metered-dose inhalers</a:t>
            </a:r>
          </a:p>
          <a:p>
            <a:pPr marL="0" indent="0" algn="ctr">
              <a:buNone/>
            </a:pPr>
            <a:r>
              <a:rPr lang="en-US" b="1" dirty="0"/>
              <a:t>Who needs metered-dose inhalers?</a:t>
            </a:r>
          </a:p>
          <a:p>
            <a:pPr algn="ctr"/>
            <a:r>
              <a:rPr lang="en-US" dirty="0"/>
              <a:t>Infants and (young) children</a:t>
            </a:r>
          </a:p>
          <a:p>
            <a:pPr algn="ctr"/>
            <a:r>
              <a:rPr lang="en-US" dirty="0"/>
              <a:t>People of any age with cognitive or neurological differences</a:t>
            </a:r>
          </a:p>
          <a:p>
            <a:pPr algn="ctr"/>
            <a:r>
              <a:rPr lang="en-US" dirty="0"/>
              <a:t>People with tracheostomies</a:t>
            </a:r>
          </a:p>
        </p:txBody>
      </p:sp>
      <p:pic>
        <p:nvPicPr>
          <p:cNvPr id="4" name="Picture 2" descr="10">
            <a:extLst>
              <a:ext uri="{FF2B5EF4-FFF2-40B4-BE49-F238E27FC236}">
                <a16:creationId xmlns:a16="http://schemas.microsoft.com/office/drawing/2014/main" id="{E19AF559-770D-43B1-8821-30E8765415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3" t="6128" r="62666" b="8615"/>
          <a:stretch>
            <a:fillRect/>
          </a:stretch>
        </p:blipFill>
        <p:spPr bwMode="auto">
          <a:xfrm>
            <a:off x="1315279" y="2395331"/>
            <a:ext cx="17526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33CCCC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10">
            <a:extLst>
              <a:ext uri="{FF2B5EF4-FFF2-40B4-BE49-F238E27FC236}">
                <a16:creationId xmlns:a16="http://schemas.microsoft.com/office/drawing/2014/main" id="{07934938-67FF-475E-9D84-CAC3357FEE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66" t="6128" r="1866" b="8615"/>
          <a:stretch>
            <a:fillRect/>
          </a:stretch>
        </p:blipFill>
        <p:spPr bwMode="auto">
          <a:xfrm>
            <a:off x="3279914" y="2395331"/>
            <a:ext cx="1635125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33CCCC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4165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>
            <a:extLst>
              <a:ext uri="{FF2B5EF4-FFF2-40B4-BE49-F238E27FC236}">
                <a16:creationId xmlns:a16="http://schemas.microsoft.com/office/drawing/2014/main" id="{79757048-B9D2-4B91-884E-52D1DF1FF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1951" y="433389"/>
            <a:ext cx="7788275" cy="668337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altLang="en-US" sz="3000" dirty="0"/>
              <a:t>Medication Technique: spacers</a:t>
            </a:r>
            <a:br>
              <a:rPr lang="en-US" altLang="en-US" sz="3000" dirty="0"/>
            </a:br>
            <a:r>
              <a:rPr lang="en-US" altLang="en-US" sz="2325" i="1" dirty="0"/>
              <a:t>Spacers</a:t>
            </a:r>
            <a:endParaRPr lang="en-US" altLang="en-US" i="1" dirty="0"/>
          </a:p>
        </p:txBody>
      </p:sp>
      <p:sp>
        <p:nvSpPr>
          <p:cNvPr id="51204" name="Content Placeholder 3">
            <a:extLst>
              <a:ext uri="{FF2B5EF4-FFF2-40B4-BE49-F238E27FC236}">
                <a16:creationId xmlns:a16="http://schemas.microsoft.com/office/drawing/2014/main" id="{3C5AB5DA-A1D6-4A74-9E8F-D532F49C1008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1582738" y="1847850"/>
            <a:ext cx="8405812" cy="295275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altLang="en-US" sz="1800" b="1" dirty="0"/>
              <a:t>Face mask (birth- age 5/6 or indefinitely if developmentally delayed)</a:t>
            </a:r>
          </a:p>
          <a:p>
            <a:pPr lvl="1">
              <a:defRPr/>
            </a:pPr>
            <a:r>
              <a:rPr lang="en-US" altLang="en-US" sz="1800" dirty="0"/>
              <a:t>Should fit around nose and chin, no overhang</a:t>
            </a:r>
          </a:p>
          <a:p>
            <a:pPr lvl="1">
              <a:defRPr/>
            </a:pPr>
            <a:r>
              <a:rPr lang="en-US" altLang="en-US" sz="1800" dirty="0"/>
              <a:t>Actuate 1 puff into chamber when child breathing </a:t>
            </a:r>
            <a:r>
              <a:rPr lang="en-US" altLang="en-US" sz="1800" u="sng" dirty="0"/>
              <a:t>quietly</a:t>
            </a:r>
            <a:r>
              <a:rPr lang="en-US" altLang="en-US" sz="1800" dirty="0"/>
              <a:t> </a:t>
            </a:r>
          </a:p>
          <a:p>
            <a:pPr lvl="1">
              <a:defRPr/>
            </a:pPr>
            <a:r>
              <a:rPr lang="en-US" altLang="en-US" sz="1800" dirty="0"/>
              <a:t>6-8 breaths/actuation, 1 min. btw puffs</a:t>
            </a:r>
          </a:p>
          <a:p>
            <a:pPr marL="342900" lvl="1" indent="0">
              <a:buNone/>
              <a:defRPr/>
            </a:pPr>
            <a:endParaRPr lang="en-US" altLang="en-US" sz="1500" dirty="0"/>
          </a:p>
          <a:p>
            <a:pPr marL="342900" lvl="1" indent="0">
              <a:buNone/>
              <a:defRPr/>
            </a:pPr>
            <a:endParaRPr lang="en-US" altLang="en-US" sz="1350" dirty="0"/>
          </a:p>
          <a:p>
            <a:pPr>
              <a:defRPr/>
            </a:pPr>
            <a:endParaRPr lang="en-US" altLang="en-US" sz="1500" b="1" dirty="0"/>
          </a:p>
          <a:p>
            <a:pPr>
              <a:defRPr/>
            </a:pPr>
            <a:endParaRPr lang="en-US" altLang="en-US" sz="1500" b="1" dirty="0"/>
          </a:p>
        </p:txBody>
      </p:sp>
      <p:pic>
        <p:nvPicPr>
          <p:cNvPr id="34820" name="Picture 2" descr="Image result for child using spacer">
            <a:extLst>
              <a:ext uri="{FF2B5EF4-FFF2-40B4-BE49-F238E27FC236}">
                <a16:creationId xmlns:a16="http://schemas.microsoft.com/office/drawing/2014/main" id="{652096DC-6ADA-47CE-9EC6-5215E7C753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9849" y="2355058"/>
            <a:ext cx="2938172" cy="1916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Picture 4" descr="Image result for child using spacer">
            <a:extLst>
              <a:ext uri="{FF2B5EF4-FFF2-40B4-BE49-F238E27FC236}">
                <a16:creationId xmlns:a16="http://schemas.microsoft.com/office/drawing/2014/main" id="{89717AA8-E8D9-48C1-91E4-66262A2C92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4176" y="4719640"/>
            <a:ext cx="2557457" cy="1704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2" name="Picture 2" descr="Image result for infant orange aerochamber">
            <a:extLst>
              <a:ext uri="{FF2B5EF4-FFF2-40B4-BE49-F238E27FC236}">
                <a16:creationId xmlns:a16="http://schemas.microsoft.com/office/drawing/2014/main" id="{3BB741CC-9194-43AD-BF63-D9E85363D4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03" t="23306" r="21880" b="27284"/>
          <a:stretch>
            <a:fillRect/>
          </a:stretch>
        </p:blipFill>
        <p:spPr bwMode="auto">
          <a:xfrm>
            <a:off x="1782764" y="3727450"/>
            <a:ext cx="1438275" cy="69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3" name="TextBox 4">
            <a:extLst>
              <a:ext uri="{FF2B5EF4-FFF2-40B4-BE49-F238E27FC236}">
                <a16:creationId xmlns:a16="http://schemas.microsoft.com/office/drawing/2014/main" id="{B7716EDD-0570-404C-A30B-F25CE92191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2576" y="3311525"/>
            <a:ext cx="1966913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500" b="1">
                <a:solidFill>
                  <a:srgbClr val="FFFFFF"/>
                </a:solidFill>
                <a:cs typeface="Arial" panose="020B0604020202020204" pitchFamily="34" charset="0"/>
              </a:rPr>
              <a:t>Infant-small toddler</a:t>
            </a:r>
          </a:p>
        </p:txBody>
      </p:sp>
      <p:pic>
        <p:nvPicPr>
          <p:cNvPr id="34824" name="Content Placeholder 4">
            <a:extLst>
              <a:ext uri="{FF2B5EF4-FFF2-40B4-BE49-F238E27FC236}">
                <a16:creationId xmlns:a16="http://schemas.microsoft.com/office/drawing/2014/main" id="{C72B0D82-5223-49CB-9202-B7BD283F8B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79" r="182" b="25929"/>
          <a:stretch>
            <a:fillRect/>
          </a:stretch>
        </p:blipFill>
        <p:spPr bwMode="auto">
          <a:xfrm>
            <a:off x="3824289" y="3740151"/>
            <a:ext cx="1514475" cy="69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5" name="TextBox 22">
            <a:extLst>
              <a:ext uri="{FF2B5EF4-FFF2-40B4-BE49-F238E27FC236}">
                <a16:creationId xmlns:a16="http://schemas.microsoft.com/office/drawing/2014/main" id="{7F550E19-004F-4DBA-BBDE-D9822466A2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2200" y="3289301"/>
            <a:ext cx="1835150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500" b="1">
                <a:solidFill>
                  <a:srgbClr val="FFFFFF"/>
                </a:solidFill>
                <a:cs typeface="Arial" panose="020B0604020202020204" pitchFamily="34" charset="0"/>
              </a:rPr>
              <a:t>Most of childhood</a:t>
            </a:r>
          </a:p>
        </p:txBody>
      </p:sp>
      <p:pic>
        <p:nvPicPr>
          <p:cNvPr id="34826" name="Picture 4" descr="Image result for blue aerochamber with mask">
            <a:extLst>
              <a:ext uri="{FF2B5EF4-FFF2-40B4-BE49-F238E27FC236}">
                <a16:creationId xmlns:a16="http://schemas.microsoft.com/office/drawing/2014/main" id="{48E10E3B-3CB7-4823-9724-AF5D11E080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06" r="545" b="25566"/>
          <a:stretch>
            <a:fillRect/>
          </a:stretch>
        </p:blipFill>
        <p:spPr bwMode="auto">
          <a:xfrm>
            <a:off x="5878514" y="3713163"/>
            <a:ext cx="1563687" cy="76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7" name="TextBox 24">
            <a:extLst>
              <a:ext uri="{FF2B5EF4-FFF2-40B4-BE49-F238E27FC236}">
                <a16:creationId xmlns:a16="http://schemas.microsoft.com/office/drawing/2014/main" id="{95B3B1F8-6782-43E8-94B9-C4FC92F96E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78514" y="3289301"/>
            <a:ext cx="1508125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500" b="1">
                <a:solidFill>
                  <a:srgbClr val="FFFFFF"/>
                </a:solidFill>
                <a:cs typeface="Arial" panose="020B0604020202020204" pitchFamily="34" charset="0"/>
              </a:rPr>
              <a:t>Only if needed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EBD84DC-84A7-4B5F-91AF-5B20A5397B1A}"/>
              </a:ext>
            </a:extLst>
          </p:cNvPr>
          <p:cNvCxnSpPr/>
          <p:nvPr/>
        </p:nvCxnSpPr>
        <p:spPr>
          <a:xfrm>
            <a:off x="1631951" y="4495800"/>
            <a:ext cx="883761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0D0F176F-7934-4708-ACEE-4C9E71D1A2BE}"/>
              </a:ext>
            </a:extLst>
          </p:cNvPr>
          <p:cNvSpPr txBox="1"/>
          <p:nvPr/>
        </p:nvSpPr>
        <p:spPr>
          <a:xfrm>
            <a:off x="1701801" y="4567238"/>
            <a:ext cx="7572375" cy="24685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Mouthpiece</a:t>
            </a:r>
          </a:p>
          <a:p>
            <a:pPr marL="742950" lvl="1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‒"/>
              <a:defRPr/>
            </a:pPr>
            <a:r>
              <a:rPr lang="en-US" alt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Actuate, steady/slow breath in, hold for 10 seconds</a:t>
            </a:r>
          </a:p>
          <a:p>
            <a:pPr marL="742950" lvl="1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‒"/>
              <a:defRPr/>
            </a:pPr>
            <a:r>
              <a:rPr lang="en-US" alt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minute between puffs</a:t>
            </a:r>
          </a:p>
          <a:p>
            <a:pPr marL="742950" lvl="1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‒"/>
              <a:defRPr/>
            </a:pPr>
            <a:r>
              <a:rPr lang="en-US" alt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it whistles, </a:t>
            </a:r>
            <a:r>
              <a:rPr lang="en-US" altLang="en-US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slow down</a:t>
            </a:r>
            <a:r>
              <a:rPr lang="en-US" alt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2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b="1" u="sng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CHECK</a:t>
            </a:r>
            <a:r>
              <a:rPr lang="en-US" alt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technique often: errors often occur within 4-6 weeks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Repetition, clinic demos.  </a:t>
            </a:r>
            <a:r>
              <a:rPr lang="en-US" alt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“Can you show me how you use your inhaler?”</a:t>
            </a:r>
          </a:p>
          <a:p>
            <a:pPr lvl="4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65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>
            <a:extLst>
              <a:ext uri="{FF2B5EF4-FFF2-40B4-BE49-F238E27FC236}">
                <a16:creationId xmlns:a16="http://schemas.microsoft.com/office/drawing/2014/main" id="{EFD8C6D7-F92A-4935-AA15-A01606BEF12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49300" y="147749"/>
            <a:ext cx="10515600" cy="1325563"/>
          </a:xfrm>
        </p:spPr>
        <p:txBody>
          <a:bodyPr/>
          <a:lstStyle/>
          <a:p>
            <a:r>
              <a:rPr lang="en-US" altLang="en-US" dirty="0"/>
              <a:t>Metered-dose inhaler controller meds now available</a:t>
            </a:r>
          </a:p>
        </p:txBody>
      </p:sp>
      <p:sp>
        <p:nvSpPr>
          <p:cNvPr id="40963" name="Text Placeholder 2">
            <a:extLst>
              <a:ext uri="{FF2B5EF4-FFF2-40B4-BE49-F238E27FC236}">
                <a16:creationId xmlns:a16="http://schemas.microsoft.com/office/drawing/2014/main" id="{AF88B352-5C87-4B0E-BD3B-841FECD2BA0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74702" y="1270113"/>
            <a:ext cx="5157787" cy="823912"/>
          </a:xfrm>
        </p:spPr>
        <p:txBody>
          <a:bodyPr/>
          <a:lstStyle/>
          <a:p>
            <a:r>
              <a:rPr lang="en-US" altLang="en-US" dirty="0"/>
              <a:t>Inhaled corticosteroids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F4B507-8071-4EC3-B7F7-3AF3636C36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93638" y="2189163"/>
            <a:ext cx="5157787" cy="3684588"/>
          </a:xfrm>
        </p:spPr>
        <p:txBody>
          <a:bodyPr/>
          <a:lstStyle/>
          <a:p>
            <a:pPr>
              <a:defRPr/>
            </a:pPr>
            <a:r>
              <a:rPr lang="en-US" dirty="0"/>
              <a:t>Fluticasone propionate (Flovent, but generic)</a:t>
            </a:r>
          </a:p>
          <a:p>
            <a:pPr>
              <a:defRPr/>
            </a:pPr>
            <a:r>
              <a:rPr lang="en-US" dirty="0"/>
              <a:t>Asmanex (mometasone)*</a:t>
            </a:r>
          </a:p>
          <a:p>
            <a:pPr>
              <a:defRPr/>
            </a:pPr>
            <a:r>
              <a:rPr lang="en-US" dirty="0" err="1"/>
              <a:t>Alvesco</a:t>
            </a:r>
            <a:r>
              <a:rPr lang="en-US" dirty="0"/>
              <a:t> (</a:t>
            </a:r>
            <a:r>
              <a:rPr lang="en-US" dirty="0" err="1"/>
              <a:t>ciclesonide</a:t>
            </a:r>
            <a:r>
              <a:rPr lang="en-US" dirty="0"/>
              <a:t>)</a:t>
            </a:r>
          </a:p>
          <a:p>
            <a:pPr lvl="1">
              <a:defRPr/>
            </a:pPr>
            <a:r>
              <a:rPr lang="en-US" dirty="0"/>
              <a:t>12 and older in US</a:t>
            </a:r>
          </a:p>
          <a:p>
            <a:pPr marL="0" indent="0">
              <a:buNone/>
              <a:defRPr/>
            </a:pPr>
            <a:r>
              <a:rPr lang="en-US" sz="1600" dirty="0"/>
              <a:t>*Comes in DPI (</a:t>
            </a:r>
            <a:r>
              <a:rPr lang="en-US" sz="1600" dirty="0" err="1"/>
              <a:t>twisthaler</a:t>
            </a:r>
            <a:r>
              <a:rPr lang="en-US" sz="1600" dirty="0"/>
              <a:t>) too</a:t>
            </a:r>
          </a:p>
          <a:p>
            <a:pPr marL="0" indent="0">
              <a:buNone/>
              <a:defRPr/>
            </a:pPr>
            <a:endParaRPr lang="en-US" sz="1600" dirty="0"/>
          </a:p>
          <a:p>
            <a:pPr marL="0" indent="0">
              <a:buNone/>
              <a:defRPr/>
            </a:pPr>
            <a:endParaRPr lang="en-US" sz="1600" dirty="0"/>
          </a:p>
        </p:txBody>
      </p:sp>
      <p:sp>
        <p:nvSpPr>
          <p:cNvPr id="40965" name="Text Placeholder 4">
            <a:extLst>
              <a:ext uri="{FF2B5EF4-FFF2-40B4-BE49-F238E27FC236}">
                <a16:creationId xmlns:a16="http://schemas.microsoft.com/office/drawing/2014/main" id="{4B3F76E8-D3D9-457F-8D5B-46C00BE5E070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xfrm>
            <a:off x="6259512" y="1179514"/>
            <a:ext cx="5183188" cy="823912"/>
          </a:xfrm>
        </p:spPr>
        <p:txBody>
          <a:bodyPr/>
          <a:lstStyle/>
          <a:p>
            <a:r>
              <a:rPr lang="en-US" altLang="en-US" dirty="0"/>
              <a:t>ICS/LABA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D5C1EB7-44D5-4F93-8D9C-F73521242B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13512" y="1922463"/>
            <a:ext cx="4194175" cy="3951288"/>
          </a:xfrm>
        </p:spPr>
        <p:txBody>
          <a:bodyPr/>
          <a:lstStyle/>
          <a:p>
            <a:pPr>
              <a:defRPr/>
            </a:pPr>
            <a:r>
              <a:rPr lang="en-US" sz="2000" dirty="0"/>
              <a:t>With formoterol (±SMART)</a:t>
            </a:r>
          </a:p>
          <a:p>
            <a:pPr lvl="1">
              <a:defRPr/>
            </a:pPr>
            <a:r>
              <a:rPr lang="en-US" dirty="0"/>
              <a:t>Symbicort (budesonide/formoterol)</a:t>
            </a:r>
          </a:p>
          <a:p>
            <a:pPr lvl="1">
              <a:defRPr/>
            </a:pPr>
            <a:r>
              <a:rPr lang="en-US" dirty="0" err="1"/>
              <a:t>Dulera</a:t>
            </a:r>
            <a:r>
              <a:rPr lang="en-US" dirty="0"/>
              <a:t> (mometasone/formoterol)</a:t>
            </a:r>
          </a:p>
          <a:p>
            <a:pPr>
              <a:defRPr/>
            </a:pPr>
            <a:r>
              <a:rPr lang="en-US" dirty="0"/>
              <a:t>With salmeterol </a:t>
            </a:r>
          </a:p>
          <a:p>
            <a:pPr lvl="1">
              <a:defRPr/>
            </a:pPr>
            <a:r>
              <a:rPr lang="en-US" dirty="0"/>
              <a:t>Advair* (fluticasone/salmeterol)</a:t>
            </a:r>
          </a:p>
          <a:p>
            <a:pPr marL="457200" lvl="1" indent="0">
              <a:buNone/>
              <a:defRPr/>
            </a:pPr>
            <a:r>
              <a:rPr lang="en-US" sz="1600" dirty="0"/>
              <a:t>*comes in DPI (</a:t>
            </a:r>
            <a:r>
              <a:rPr lang="en-US" sz="1600" dirty="0" err="1"/>
              <a:t>diskus</a:t>
            </a:r>
            <a:r>
              <a:rPr lang="en-US" sz="1600" dirty="0"/>
              <a:t>) too</a:t>
            </a:r>
          </a:p>
        </p:txBody>
      </p:sp>
      <p:sp>
        <p:nvSpPr>
          <p:cNvPr id="40968" name="Slide Number Placeholder 8">
            <a:extLst>
              <a:ext uri="{FF2B5EF4-FFF2-40B4-BE49-F238E27FC236}">
                <a16:creationId xmlns:a16="http://schemas.microsoft.com/office/drawing/2014/main" id="{BEAC5806-52DD-442F-9163-8091AF047D8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147D2CB0-BE0A-4053-B811-8465267CEB14}" type="slidenum">
              <a:rPr lang="en-US" altLang="en-US" smtClean="0">
                <a:solidFill>
                  <a:srgbClr val="FFFFFF"/>
                </a:solidFill>
              </a:rPr>
              <a:pPr/>
              <a:t>14</a:t>
            </a:fld>
            <a:endParaRPr lang="en-US" altLang="en-US">
              <a:solidFill>
                <a:srgbClr val="FFFFFF"/>
              </a:solidFill>
            </a:endParaRPr>
          </a:p>
        </p:txBody>
      </p:sp>
      <p:pic>
        <p:nvPicPr>
          <p:cNvPr id="40969" name="Picture 27">
            <a:extLst>
              <a:ext uri="{FF2B5EF4-FFF2-40B4-BE49-F238E27FC236}">
                <a16:creationId xmlns:a16="http://schemas.microsoft.com/office/drawing/2014/main" id="{42E5EC04-2356-486F-8768-BE9E9B475F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5029200"/>
            <a:ext cx="649288" cy="146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0" name="Picture 4" descr="Image result for flovent">
            <a:extLst>
              <a:ext uri="{FF2B5EF4-FFF2-40B4-BE49-F238E27FC236}">
                <a16:creationId xmlns:a16="http://schemas.microsoft.com/office/drawing/2014/main" id="{E5DF5DFF-A7ED-48AD-913C-B69585AE79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575" y="5135564"/>
            <a:ext cx="1130300" cy="125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1" name="Picture 31">
            <a:extLst>
              <a:ext uri="{FF2B5EF4-FFF2-40B4-BE49-F238E27FC236}">
                <a16:creationId xmlns:a16="http://schemas.microsoft.com/office/drawing/2014/main" id="{2129A59C-B1A9-4ECD-B835-7B951B6BD1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1126" y="5195889"/>
            <a:ext cx="1133475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2" name="Picture 14">
            <a:extLst>
              <a:ext uri="{FF2B5EF4-FFF2-40B4-BE49-F238E27FC236}">
                <a16:creationId xmlns:a16="http://schemas.microsoft.com/office/drawing/2014/main" id="{E1AC04A7-97C1-4ACB-AEF2-830B3261BB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6213" y="5391151"/>
            <a:ext cx="93980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3" name="Picture 14" descr="Related image">
            <a:extLst>
              <a:ext uri="{FF2B5EF4-FFF2-40B4-BE49-F238E27FC236}">
                <a16:creationId xmlns:a16="http://schemas.microsoft.com/office/drawing/2014/main" id="{EC2D9561-9F7F-4D38-B492-20F0C11D2B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5113" y="5376864"/>
            <a:ext cx="982662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4" name="Picture 18" descr="Image result for advair">
            <a:extLst>
              <a:ext uri="{FF2B5EF4-FFF2-40B4-BE49-F238E27FC236}">
                <a16:creationId xmlns:a16="http://schemas.microsoft.com/office/drawing/2014/main" id="{03FAEAA0-E8EF-4348-915E-B11555873C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5564" y="5376863"/>
            <a:ext cx="941387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A269A48-F200-4118-9559-FD98434CF9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Advocacy: Inhaler pricing, availability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CB8EC832-F293-494B-A7DA-B5BFC923B5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488" r="8871"/>
          <a:stretch/>
        </p:blipFill>
        <p:spPr>
          <a:xfrm>
            <a:off x="5007508" y="2061002"/>
            <a:ext cx="7024835" cy="3269848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E94B4EB-8539-4588-A2D8-5F4AE219F1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884" t="20706" r="2932" b="13204"/>
          <a:stretch/>
        </p:blipFill>
        <p:spPr>
          <a:xfrm>
            <a:off x="312016" y="1527149"/>
            <a:ext cx="3715116" cy="2290154"/>
          </a:xfrm>
          <a:prstGeom prst="rect">
            <a:avLst/>
          </a:prstGeom>
        </p:spPr>
      </p:pic>
      <p:pic>
        <p:nvPicPr>
          <p:cNvPr id="1028" name="Picture 4" descr="Image">
            <a:extLst>
              <a:ext uri="{FF2B5EF4-FFF2-40B4-BE49-F238E27FC236}">
                <a16:creationId xmlns:a16="http://schemas.microsoft.com/office/drawing/2014/main" id="{1403A80A-79D5-4107-83CD-CEBE4EE1D7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878" b="35701"/>
          <a:stretch/>
        </p:blipFill>
        <p:spPr bwMode="auto">
          <a:xfrm>
            <a:off x="312016" y="3926982"/>
            <a:ext cx="4505707" cy="2807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15587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09E9A8-1E34-40EA-BD21-13E8BF7E1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r>
              <a:rPr lang="en-US" dirty="0"/>
              <a:t>Pricing/availability (continued)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8AE0AD-58BC-4430-B580-6408B2FE55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545" y="1343818"/>
            <a:ext cx="10970172" cy="4978154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Flovent (brand name) discontinued Jan 1, 2024 by GSK</a:t>
            </a:r>
          </a:p>
          <a:p>
            <a:r>
              <a:rPr lang="en-US" dirty="0"/>
              <a:t>Replaced by generic (fluticasone </a:t>
            </a:r>
            <a:r>
              <a:rPr lang="en-US" dirty="0" err="1"/>
              <a:t>proprionate</a:t>
            </a:r>
            <a:r>
              <a:rPr lang="en-US" dirty="0"/>
              <a:t>) made in the same GSK factory but now sold by a different company (</a:t>
            </a:r>
            <a:r>
              <a:rPr lang="en-US" dirty="0" err="1"/>
              <a:t>Prasco</a:t>
            </a:r>
            <a:r>
              <a:rPr lang="en-US" dirty="0"/>
              <a:t>)</a:t>
            </a:r>
          </a:p>
          <a:p>
            <a:r>
              <a:rPr lang="en-US" dirty="0"/>
              <a:t>This unleashed havoc:</a:t>
            </a:r>
          </a:p>
          <a:p>
            <a:pPr lvl="1">
              <a:buFont typeface="Calibri" panose="020F0502020204030204" pitchFamily="34" charset="0"/>
              <a:buChar char="—"/>
            </a:pPr>
            <a:r>
              <a:rPr lang="en-US" dirty="0"/>
              <a:t>This made the drug more expensive for insurers</a:t>
            </a:r>
          </a:p>
          <a:p>
            <a:pPr lvl="1">
              <a:buFont typeface="Calibri" panose="020F0502020204030204" pitchFamily="34" charset="0"/>
              <a:buChar char="—"/>
            </a:pPr>
            <a:r>
              <a:rPr lang="en-US" dirty="0"/>
              <a:t>Many insurers dropped Flovent/fluticasone from their formularies</a:t>
            </a:r>
          </a:p>
          <a:p>
            <a:pPr lvl="1">
              <a:buFont typeface="Calibri" panose="020F0502020204030204" pitchFamily="34" charset="0"/>
              <a:buChar char="—"/>
            </a:pPr>
            <a:r>
              <a:rPr lang="en-US" dirty="0"/>
              <a:t>The next alternative (Asmanex/mometasone) went on shortage within two weeks</a:t>
            </a:r>
          </a:p>
          <a:p>
            <a:r>
              <a:rPr lang="en-US" dirty="0"/>
              <a:t>Currently:</a:t>
            </a:r>
          </a:p>
          <a:p>
            <a:pPr lvl="1">
              <a:buFont typeface="Calibri" panose="020F0502020204030204" pitchFamily="34" charset="0"/>
              <a:buChar char="—"/>
            </a:pPr>
            <a:r>
              <a:rPr lang="en-US" dirty="0"/>
              <a:t>Insurance coverage a little better</a:t>
            </a:r>
          </a:p>
          <a:p>
            <a:pPr lvl="1">
              <a:buFont typeface="Calibri" panose="020F0502020204030204" pitchFamily="34" charset="0"/>
              <a:buChar char="—"/>
            </a:pPr>
            <a:r>
              <a:rPr lang="en-US" dirty="0"/>
              <a:t>Some kids are having trouble getting an age-appropriate inhaler covered</a:t>
            </a:r>
          </a:p>
          <a:p>
            <a:pPr lvl="1">
              <a:buFont typeface="Calibri" panose="020F0502020204030204" pitchFamily="34" charset="0"/>
              <a:buChar char="—"/>
            </a:pPr>
            <a:r>
              <a:rPr lang="en-US" dirty="0"/>
              <a:t>Some families are paying high copays</a:t>
            </a:r>
          </a:p>
          <a:p>
            <a:pPr lvl="1">
              <a:buFont typeface="Calibri" panose="020F0502020204030204" pitchFamily="34" charset="0"/>
              <a:buChar char="—"/>
            </a:pPr>
            <a:r>
              <a:rPr lang="en-US" dirty="0"/>
              <a:t>Price caps exist for SOME meds, not all, many loopholes</a:t>
            </a:r>
          </a:p>
          <a:p>
            <a:pPr lvl="1">
              <a:buFont typeface="Calibri" panose="020F0502020204030204" pitchFamily="34" charset="0"/>
              <a:buChar char="—"/>
            </a:pPr>
            <a:r>
              <a:rPr lang="en-US" dirty="0"/>
              <a:t>Some students you meet may be on the wrong medication (5,6 year old with a dry powder inhaler not using properly)</a:t>
            </a:r>
          </a:p>
          <a:p>
            <a:r>
              <a:rPr lang="en-US" dirty="0"/>
              <a:t>Access to other meds, including SMART,  also jeopardized</a:t>
            </a:r>
          </a:p>
          <a:p>
            <a:r>
              <a:rPr lang="en-US" b="1" dirty="0"/>
              <a:t>Be aware </a:t>
            </a:r>
            <a:r>
              <a:rPr lang="en-US" dirty="0"/>
              <a:t>of these issues when meeting kids in school! A lot of these meds are given at home (controllers). For now, paperwork, prior auth usually successful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6450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medical information&#10;&#10;Description automatically generated">
            <a:extLst>
              <a:ext uri="{FF2B5EF4-FFF2-40B4-BE49-F238E27FC236}">
                <a16:creationId xmlns:a16="http://schemas.microsoft.com/office/drawing/2014/main" id="{9F8DBEC3-AEDB-7200-82D2-5DD267FB546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891276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diagram of a medical procedure&#10;&#10;Description automatically generated">
            <a:extLst>
              <a:ext uri="{FF2B5EF4-FFF2-40B4-BE49-F238E27FC236}">
                <a16:creationId xmlns:a16="http://schemas.microsoft.com/office/drawing/2014/main" id="{3D239D7D-D8A9-ADDA-4568-D57F4575355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27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738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64B2D-FE31-4FE8-B97D-F69DC07E5E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SMART/MART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DE8C30-7B35-4203-B639-4001657CB1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4"/>
            <a:ext cx="10976429" cy="4473575"/>
          </a:xfrm>
        </p:spPr>
        <p:txBody>
          <a:bodyPr/>
          <a:lstStyle/>
          <a:p>
            <a:r>
              <a:rPr lang="en-US" dirty="0"/>
              <a:t>Definition: (</a:t>
            </a:r>
            <a:r>
              <a:rPr lang="en-US" u="sng" dirty="0"/>
              <a:t>S</a:t>
            </a:r>
            <a:r>
              <a:rPr lang="en-US" dirty="0"/>
              <a:t>ingle) </a:t>
            </a:r>
            <a:r>
              <a:rPr lang="en-US" u="sng" dirty="0"/>
              <a:t>m</a:t>
            </a:r>
            <a:r>
              <a:rPr lang="en-US" dirty="0"/>
              <a:t>aintenance and </a:t>
            </a:r>
            <a:r>
              <a:rPr lang="en-US" u="sng" dirty="0"/>
              <a:t>r</a:t>
            </a:r>
            <a:r>
              <a:rPr lang="en-US" dirty="0"/>
              <a:t>eliver </a:t>
            </a:r>
            <a:r>
              <a:rPr lang="en-US" u="sng" dirty="0"/>
              <a:t>t</a:t>
            </a:r>
            <a:r>
              <a:rPr lang="en-US" dirty="0"/>
              <a:t>herapy</a:t>
            </a:r>
          </a:p>
          <a:p>
            <a:r>
              <a:rPr lang="en-US" dirty="0"/>
              <a:t>Rationale: Longer-acting beta agonist (formoterol)- provides relief within 2-3 min, longer acting (up to 12 hours)</a:t>
            </a:r>
          </a:p>
          <a:p>
            <a:r>
              <a:rPr lang="en-US" dirty="0"/>
              <a:t>Paired with anti-inflammatory (inhaled steroid) </a:t>
            </a:r>
          </a:p>
          <a:p>
            <a:r>
              <a:rPr lang="en-US" dirty="0"/>
              <a:t>1-2 puffs can be used as needed, also pre-medication before sports/gym. Max daily dose varies by age</a:t>
            </a:r>
          </a:p>
          <a:p>
            <a:r>
              <a:rPr lang="en-US" dirty="0"/>
              <a:t>Brand names for this: Symbicort (budesonide/formoterol), </a:t>
            </a:r>
            <a:r>
              <a:rPr lang="en-US" dirty="0" err="1"/>
              <a:t>Dulera</a:t>
            </a:r>
            <a:r>
              <a:rPr lang="en-US" dirty="0"/>
              <a:t> (mometasone/formoterol)</a:t>
            </a:r>
          </a:p>
          <a:p>
            <a:r>
              <a:rPr lang="en-US" dirty="0"/>
              <a:t>Advair (fluticasone/salmeterol) </a:t>
            </a:r>
            <a:r>
              <a:rPr lang="en-US" u="sng" dirty="0"/>
              <a:t>NOT</a:t>
            </a:r>
            <a:r>
              <a:rPr lang="en-US" dirty="0"/>
              <a:t> safe or effective for SMART</a:t>
            </a:r>
          </a:p>
        </p:txBody>
      </p:sp>
    </p:spTree>
    <p:extLst>
      <p:ext uri="{BB962C8B-B14F-4D97-AF65-F5344CB8AC3E}">
        <p14:creationId xmlns:p14="http://schemas.microsoft.com/office/powerpoint/2010/main" val="12695263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125081-DBE9-438C-9887-367A2DDE18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Disclosures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42E27A-7B2B-42E7-9EAF-BB2F007280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 conflicts of interest to disclose</a:t>
            </a:r>
          </a:p>
          <a:p>
            <a:r>
              <a:rPr lang="en-US" dirty="0"/>
              <a:t>Off-label use of medication (SMART) that is consistent with US and international </a:t>
            </a:r>
            <a:r>
              <a:rPr lang="en-US"/>
              <a:t>asthma guidelines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84659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lose-up of a medical information&#10;&#10;Description automatically generated">
            <a:extLst>
              <a:ext uri="{FF2B5EF4-FFF2-40B4-BE49-F238E27FC236}">
                <a16:creationId xmlns:a16="http://schemas.microsoft.com/office/drawing/2014/main" id="{565237D8-BE50-4324-62BB-8DFE7EEB4C1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166446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>
            <a:extLst>
              <a:ext uri="{FF2B5EF4-FFF2-40B4-BE49-F238E27FC236}">
                <a16:creationId xmlns:a16="http://schemas.microsoft.com/office/drawing/2014/main" id="{93E7C35A-94A0-4CA5-B387-C581B628C9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38300" y="484188"/>
            <a:ext cx="5829300" cy="857250"/>
          </a:xfrm>
        </p:spPr>
        <p:txBody>
          <a:bodyPr>
            <a:normAutofit fontScale="90000"/>
          </a:bodyPr>
          <a:lstStyle/>
          <a:p>
            <a:r>
              <a:rPr lang="en-US" altLang="en-US" dirty="0"/>
              <a:t>Stepwise management</a:t>
            </a:r>
            <a:br>
              <a:rPr lang="en-US" altLang="en-US" dirty="0"/>
            </a:br>
            <a:r>
              <a:rPr lang="en-US" altLang="en-US" sz="1800" i="1" dirty="0"/>
              <a:t>GINA (</a:t>
            </a:r>
            <a:r>
              <a:rPr lang="en-US" altLang="en-US" sz="1800" i="1" u="sng" dirty="0"/>
              <a:t>≤ 5 years old</a:t>
            </a:r>
            <a:r>
              <a:rPr lang="en-US" altLang="en-US" sz="1800" i="1" dirty="0"/>
              <a:t>) &amp; NHLBI (</a:t>
            </a:r>
            <a:r>
              <a:rPr lang="en-US" altLang="en-US" sz="1800" i="1" u="sng" dirty="0"/>
              <a:t>≤ 4 years old</a:t>
            </a:r>
            <a:r>
              <a:rPr lang="en-US" altLang="en-US" sz="1800" i="1" dirty="0"/>
              <a:t>)</a:t>
            </a:r>
          </a:p>
        </p:txBody>
      </p:sp>
      <p:sp>
        <p:nvSpPr>
          <p:cNvPr id="33795" name="TextBox 25">
            <a:extLst>
              <a:ext uri="{FF2B5EF4-FFF2-40B4-BE49-F238E27FC236}">
                <a16:creationId xmlns:a16="http://schemas.microsoft.com/office/drawing/2014/main" id="{E73269C1-0859-4DE8-AD7A-12C117B2C0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25000" y="1774826"/>
            <a:ext cx="1085850" cy="4159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1050" dirty="0">
                <a:solidFill>
                  <a:srgbClr val="FFFFFF"/>
                </a:solidFill>
                <a:cs typeface="Arial" panose="020B0604020202020204" pitchFamily="34" charset="0"/>
              </a:rPr>
              <a:t>Reference: 1, 2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906340BE-D068-432F-BE69-12760DDBB170}"/>
              </a:ext>
            </a:extLst>
          </p:cNvPr>
          <p:cNvGraphicFramePr>
            <a:graphicFrameLocks noGrp="1"/>
          </p:cNvGraphicFramePr>
          <p:nvPr/>
        </p:nvGraphicFramePr>
        <p:xfrm>
          <a:off x="1638300" y="2060575"/>
          <a:ext cx="8972550" cy="3795716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7095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180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668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67799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52585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8580" marR="68580" marT="34299" marB="34299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GINA</a:t>
                      </a:r>
                      <a:r>
                        <a:rPr lang="en-US" sz="1400" baseline="0" dirty="0"/>
                        <a:t> (≤ 5 years old)</a:t>
                      </a:r>
                      <a:endParaRPr lang="en-US" sz="1400" dirty="0"/>
                    </a:p>
                  </a:txBody>
                  <a:tcPr marL="68580" marR="68580" marT="34299" marB="34299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8580" marR="68580" marT="34299" marB="34299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NIH (≤ 4 years old)</a:t>
                      </a:r>
                    </a:p>
                  </a:txBody>
                  <a:tcPr marL="68580" marR="68580" marT="34299" marB="34299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2585">
                <a:tc>
                  <a:txBody>
                    <a:bodyPr/>
                    <a:lstStyle/>
                    <a:p>
                      <a:r>
                        <a:rPr lang="en-US" sz="1400" b="1" dirty="0"/>
                        <a:t>Step 1</a:t>
                      </a:r>
                    </a:p>
                  </a:txBody>
                  <a:tcPr marL="68580" marR="68580" marT="34299" marB="34299"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PRN SABA</a:t>
                      </a:r>
                    </a:p>
                  </a:txBody>
                  <a:tcPr marL="68580" marR="68580" marT="34299" marB="34299"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Step 1</a:t>
                      </a:r>
                    </a:p>
                  </a:txBody>
                  <a:tcPr marL="68580" marR="68580" marT="34299" marB="34299"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PRN SABA</a:t>
                      </a:r>
                      <a:r>
                        <a:rPr lang="en-US" sz="1400" b="1" baseline="0" dirty="0"/>
                        <a:t> &amp; </a:t>
                      </a:r>
                      <a:r>
                        <a:rPr lang="en-US" sz="1400" b="1" u="sng" dirty="0"/>
                        <a:t>at the start of RTI</a:t>
                      </a:r>
                      <a:r>
                        <a:rPr lang="en-US" sz="1400" b="1" dirty="0"/>
                        <a:t>: Add short course daily ICS </a:t>
                      </a:r>
                    </a:p>
                  </a:txBody>
                  <a:tcPr marL="68580" marR="68580" marT="34299" marB="34299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2585">
                <a:tc>
                  <a:txBody>
                    <a:bodyPr/>
                    <a:lstStyle/>
                    <a:p>
                      <a:r>
                        <a:rPr lang="en-US" sz="1400" b="1" dirty="0"/>
                        <a:t>Step 2</a:t>
                      </a:r>
                    </a:p>
                  </a:txBody>
                  <a:tcPr marL="68580" marR="68580" marT="34299" marB="34299"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Daily low dose ICS</a:t>
                      </a:r>
                    </a:p>
                  </a:txBody>
                  <a:tcPr marL="68580" marR="68580" marT="34299" marB="34299"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Step 2</a:t>
                      </a:r>
                    </a:p>
                  </a:txBody>
                  <a:tcPr marL="68580" marR="68580" marT="34299" marB="34299"/>
                </a:tc>
                <a:tc>
                  <a:txBody>
                    <a:bodyPr/>
                    <a:lstStyle/>
                    <a:p>
                      <a:r>
                        <a:rPr lang="en-US" sz="1400" b="1" u="none" dirty="0"/>
                        <a:t>Daily low-dose ICS</a:t>
                      </a:r>
                    </a:p>
                  </a:txBody>
                  <a:tcPr marL="68580" marR="68580" marT="34299" marB="34299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0206">
                <a:tc>
                  <a:txBody>
                    <a:bodyPr/>
                    <a:lstStyle/>
                    <a:p>
                      <a:r>
                        <a:rPr lang="en-US" sz="1400" b="1" dirty="0"/>
                        <a:t>Step</a:t>
                      </a:r>
                      <a:r>
                        <a:rPr lang="en-US" sz="1400" b="1" baseline="0" dirty="0"/>
                        <a:t> 3</a:t>
                      </a:r>
                      <a:endParaRPr lang="en-US" sz="1400" b="1" dirty="0"/>
                    </a:p>
                  </a:txBody>
                  <a:tcPr marL="68580" marR="68580" marT="34299" marB="34299"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Double low-dose ICS</a:t>
                      </a:r>
                    </a:p>
                  </a:txBody>
                  <a:tcPr marL="68580" marR="68580" marT="34299" marB="34299"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Step</a:t>
                      </a:r>
                      <a:r>
                        <a:rPr lang="en-US" sz="1400" b="1" baseline="0" dirty="0"/>
                        <a:t> 3</a:t>
                      </a:r>
                      <a:endParaRPr lang="en-US" sz="1400" b="1" dirty="0"/>
                    </a:p>
                  </a:txBody>
                  <a:tcPr marL="68580" marR="68580" marT="34299" marB="34299"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Daily low-dose ICS-LABA</a:t>
                      </a:r>
                    </a:p>
                  </a:txBody>
                  <a:tcPr marL="68580" marR="68580" marT="34299" marB="34299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2585">
                <a:tc>
                  <a:txBody>
                    <a:bodyPr/>
                    <a:lstStyle/>
                    <a:p>
                      <a:r>
                        <a:rPr lang="en-US" sz="1400" b="1" dirty="0"/>
                        <a:t>Step</a:t>
                      </a:r>
                      <a:r>
                        <a:rPr lang="en-US" sz="1400" b="1" baseline="0" dirty="0"/>
                        <a:t> 4</a:t>
                      </a:r>
                      <a:endParaRPr lang="en-US" sz="1400" b="1" dirty="0"/>
                    </a:p>
                  </a:txBody>
                  <a:tcPr marL="68580" marR="68580" marT="34299" marB="34299"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Refer to specialist</a:t>
                      </a:r>
                    </a:p>
                  </a:txBody>
                  <a:tcPr marL="68580" marR="68580" marT="34299" marB="34299"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Step</a:t>
                      </a:r>
                      <a:r>
                        <a:rPr lang="en-US" sz="1400" b="1" baseline="0" dirty="0"/>
                        <a:t> 4</a:t>
                      </a:r>
                      <a:endParaRPr lang="en-US" sz="1400" b="1" dirty="0"/>
                    </a:p>
                  </a:txBody>
                  <a:tcPr marL="68580" marR="68580" marT="34299" marB="34299"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Daily medium-dose ICS-LABA</a:t>
                      </a:r>
                    </a:p>
                  </a:txBody>
                  <a:tcPr marL="68580" marR="68580" marT="34299" marB="34299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52585">
                <a:tc>
                  <a:txBody>
                    <a:bodyPr/>
                    <a:lstStyle/>
                    <a:p>
                      <a:endParaRPr lang="en-US" sz="1400" b="1" dirty="0"/>
                    </a:p>
                  </a:txBody>
                  <a:tcPr marL="68580" marR="68580" marT="34299" marB="34299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8580" marR="68580" marT="34299" marB="34299"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Step 5</a:t>
                      </a:r>
                    </a:p>
                  </a:txBody>
                  <a:tcPr marL="68580" marR="68580" marT="34299" marB="34299"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Daily high-dose ICS-LABA</a:t>
                      </a:r>
                    </a:p>
                  </a:txBody>
                  <a:tcPr marL="68580" marR="68580" marT="34299" marB="34299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52585">
                <a:tc>
                  <a:txBody>
                    <a:bodyPr/>
                    <a:lstStyle/>
                    <a:p>
                      <a:endParaRPr lang="en-US" sz="1400" b="1" dirty="0"/>
                    </a:p>
                  </a:txBody>
                  <a:tcPr marL="68580" marR="68580" marT="34299" marB="34299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8580" marR="68580" marT="34299" marB="34299"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Step 6</a:t>
                      </a:r>
                    </a:p>
                  </a:txBody>
                  <a:tcPr marL="68580" marR="68580" marT="34299" marB="34299"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Daily high-dose ICS-LABA + oral systemic corticosteroid</a:t>
                      </a:r>
                    </a:p>
                  </a:txBody>
                  <a:tcPr marL="68580" marR="68580" marT="34299" marB="34299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4" name="Rectangular Callout 33">
            <a:extLst>
              <a:ext uri="{FF2B5EF4-FFF2-40B4-BE49-F238E27FC236}">
                <a16:creationId xmlns:a16="http://schemas.microsoft.com/office/drawing/2014/main" id="{C49A854C-03F1-4FE5-B577-C4BE1871ADA1}"/>
              </a:ext>
            </a:extLst>
          </p:cNvPr>
          <p:cNvSpPr/>
          <p:nvPr/>
        </p:nvSpPr>
        <p:spPr bwMode="auto">
          <a:xfrm>
            <a:off x="5309395" y="2834641"/>
            <a:ext cx="4170362" cy="796925"/>
          </a:xfrm>
          <a:prstGeom prst="wedgeRectCallout">
            <a:avLst>
              <a:gd name="adj1" fmla="val -62453"/>
              <a:gd name="adj2" fmla="val -18846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500" b="1" i="1" u="sng" dirty="0">
                <a:solidFill>
                  <a:srgbClr val="000000"/>
                </a:solidFill>
                <a:latin typeface="Arial"/>
              </a:rPr>
              <a:t>Alternative</a:t>
            </a:r>
            <a:endParaRPr lang="en-US" sz="1500" i="1" dirty="0">
              <a:solidFill>
                <a:srgbClr val="000000"/>
              </a:solidFill>
              <a:latin typeface="Arial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500" i="1" dirty="0">
                <a:solidFill>
                  <a:srgbClr val="FF7C80"/>
                </a:solidFill>
                <a:latin typeface="Arial"/>
              </a:rPr>
              <a:t>Intermittent short-course of ICS during concern for respiratory tract infections (RTIs)</a:t>
            </a:r>
          </a:p>
        </p:txBody>
      </p:sp>
      <p:sp>
        <p:nvSpPr>
          <p:cNvPr id="38" name="Rectangular Callout 37">
            <a:extLst>
              <a:ext uri="{FF2B5EF4-FFF2-40B4-BE49-F238E27FC236}">
                <a16:creationId xmlns:a16="http://schemas.microsoft.com/office/drawing/2014/main" id="{F96CCC5E-10DF-4031-A2E1-AD3CE7CC7641}"/>
              </a:ext>
            </a:extLst>
          </p:cNvPr>
          <p:cNvSpPr/>
          <p:nvPr/>
        </p:nvSpPr>
        <p:spPr bwMode="auto">
          <a:xfrm>
            <a:off x="1695451" y="2133601"/>
            <a:ext cx="3339845" cy="4008439"/>
          </a:xfrm>
          <a:prstGeom prst="wedgeRectCallout">
            <a:avLst>
              <a:gd name="adj1" fmla="val 62900"/>
              <a:gd name="adj2" fmla="val -19032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  <a:latin typeface="Arial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u="sng" dirty="0">
                <a:solidFill>
                  <a:srgbClr val="000000"/>
                </a:solidFill>
                <a:latin typeface="Arial"/>
              </a:rPr>
              <a:t>RECOMMEND</a:t>
            </a:r>
            <a:r>
              <a:rPr lang="en-US" dirty="0">
                <a:solidFill>
                  <a:srgbClr val="000000"/>
                </a:solidFill>
                <a:latin typeface="Arial"/>
              </a:rPr>
              <a:t>: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FF7C80"/>
                </a:solidFill>
                <a:latin typeface="Arial"/>
              </a:rPr>
              <a:t>Short (7–10 day) course of daily ICS w/ PRN SABA at the onset of RTI.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00"/>
                </a:solidFill>
                <a:latin typeface="Arial"/>
              </a:rPr>
              <a:t>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00"/>
                </a:solidFill>
                <a:latin typeface="Arial"/>
              </a:rPr>
              <a:t>* Recurrent wheezing is defined as at least three episodes of wheezing triggered by apparent infection in their lifetime, or two episodes in the past year, and </a:t>
            </a:r>
            <a:r>
              <a:rPr lang="en-US" b="1" dirty="0">
                <a:solidFill>
                  <a:srgbClr val="000000"/>
                </a:solidFill>
                <a:latin typeface="Arial"/>
              </a:rPr>
              <a:t>no symptoms between infections</a:t>
            </a:r>
            <a:r>
              <a:rPr lang="en-US" dirty="0">
                <a:solidFill>
                  <a:srgbClr val="000000"/>
                </a:solidFill>
                <a:latin typeface="Arial"/>
              </a:rPr>
              <a:t>.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  <a:latin typeface="Arial"/>
            </a:endParaRPr>
          </a:p>
        </p:txBody>
      </p:sp>
    </p:spTree>
    <p:custDataLst>
      <p:tags r:id="rId1"/>
    </p:custDataLst>
  </p:cSld>
  <p:clrMapOvr>
    <a:masterClrMapping/>
  </p:clrMapOvr>
  <p:transition spd="slow" advTm="13030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8" grpId="0" animBg="1"/>
      <p:bldP spid="38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9" name="Rectangle 15">
            <a:extLst>
              <a:ext uri="{FF2B5EF4-FFF2-40B4-BE49-F238E27FC236}">
                <a16:creationId xmlns:a16="http://schemas.microsoft.com/office/drawing/2014/main" id="{1024A06A-D69F-40D2-8AB3-76D4B0EDA244}"/>
              </a:ext>
            </a:extLst>
          </p:cNvPr>
          <p:cNvSpPr>
            <a:spLocks/>
          </p:cNvSpPr>
          <p:nvPr/>
        </p:nvSpPr>
        <p:spPr bwMode="auto">
          <a:xfrm>
            <a:off x="2736850" y="4927600"/>
            <a:ext cx="914400" cy="51593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lnSpc>
                <a:spcPct val="110000"/>
              </a:lnSpc>
              <a:defRPr/>
            </a:pPr>
            <a:endParaRPr lang="en-US" altLang="en-US" sz="825" b="1" dirty="0">
              <a:latin typeface="+mj-lt"/>
            </a:endParaRPr>
          </a:p>
        </p:txBody>
      </p:sp>
      <p:sp>
        <p:nvSpPr>
          <p:cNvPr id="37891" name="TextBox 23">
            <a:extLst>
              <a:ext uri="{FF2B5EF4-FFF2-40B4-BE49-F238E27FC236}">
                <a16:creationId xmlns:a16="http://schemas.microsoft.com/office/drawing/2014/main" id="{B112DB1C-246D-4F2D-88C5-A4C7E75075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23414" y="1765301"/>
            <a:ext cx="1125537" cy="2524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en-US" sz="1050" dirty="0"/>
              <a:t>Reference: 1,2</a:t>
            </a:r>
          </a:p>
        </p:txBody>
      </p:sp>
      <p:sp>
        <p:nvSpPr>
          <p:cNvPr id="26628" name="Title 1">
            <a:extLst>
              <a:ext uri="{FF2B5EF4-FFF2-40B4-BE49-F238E27FC236}">
                <a16:creationId xmlns:a16="http://schemas.microsoft.com/office/drawing/2014/main" id="{194AA992-8A89-4172-AF18-B67A5F962CE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95450" y="450850"/>
            <a:ext cx="5829300" cy="857250"/>
          </a:xfrm>
        </p:spPr>
        <p:txBody>
          <a:bodyPr>
            <a:normAutofit fontScale="90000"/>
          </a:bodyPr>
          <a:lstStyle/>
          <a:p>
            <a:r>
              <a:rPr lang="en-US" altLang="en-US" dirty="0"/>
              <a:t>Stepwise management</a:t>
            </a:r>
            <a:br>
              <a:rPr lang="en-US" altLang="en-US" dirty="0"/>
            </a:br>
            <a:r>
              <a:rPr lang="en-US" altLang="en-US" sz="1800" i="1" dirty="0"/>
              <a:t>GINA  (</a:t>
            </a:r>
            <a:r>
              <a:rPr lang="en-US" altLang="en-US" sz="1800" i="1" u="sng" dirty="0"/>
              <a:t>6-11 years old</a:t>
            </a:r>
            <a:r>
              <a:rPr lang="en-US" altLang="en-US" sz="1800" i="1" dirty="0"/>
              <a:t>) &amp; NHLBI (</a:t>
            </a:r>
            <a:r>
              <a:rPr lang="en-US" altLang="en-US" sz="1800" i="1" u="sng" dirty="0"/>
              <a:t>5-11 years old</a:t>
            </a:r>
            <a:r>
              <a:rPr lang="en-US" altLang="en-US" sz="1800" i="1" dirty="0"/>
              <a:t>)</a:t>
            </a:r>
          </a:p>
        </p:txBody>
      </p:sp>
      <p:graphicFrame>
        <p:nvGraphicFramePr>
          <p:cNvPr id="26" name="Table 25">
            <a:extLst>
              <a:ext uri="{FF2B5EF4-FFF2-40B4-BE49-F238E27FC236}">
                <a16:creationId xmlns:a16="http://schemas.microsoft.com/office/drawing/2014/main" id="{5C3AC14D-E558-4EC0-94D0-05DFB85CF326}"/>
              </a:ext>
            </a:extLst>
          </p:cNvPr>
          <p:cNvGraphicFramePr>
            <a:graphicFrameLocks noGrp="1"/>
          </p:cNvGraphicFramePr>
          <p:nvPr/>
        </p:nvGraphicFramePr>
        <p:xfrm>
          <a:off x="1695451" y="2058592"/>
          <a:ext cx="8743951" cy="396533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6914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62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4734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588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74329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8580" marR="68580" marT="34295" marB="34295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GINA (6-11</a:t>
                      </a:r>
                      <a:r>
                        <a:rPr lang="en-US" sz="1400" baseline="0" dirty="0"/>
                        <a:t> years old)</a:t>
                      </a:r>
                      <a:endParaRPr lang="en-US" sz="1400" dirty="0"/>
                    </a:p>
                  </a:txBody>
                  <a:tcPr marL="68580" marR="68580" marT="34295" marB="34295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8580" marR="68580" marT="34295" marB="34295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NHLBI (5-11 years old)</a:t>
                      </a:r>
                    </a:p>
                  </a:txBody>
                  <a:tcPr marL="68580" marR="68580" marT="34295" marB="3429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0061">
                <a:tc>
                  <a:txBody>
                    <a:bodyPr/>
                    <a:lstStyle/>
                    <a:p>
                      <a:r>
                        <a:rPr lang="en-US" sz="1400" b="1" dirty="0"/>
                        <a:t>Step 1</a:t>
                      </a:r>
                    </a:p>
                  </a:txBody>
                  <a:tcPr marL="68580" marR="68580" marT="34295" marB="34295"/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highlight>
                            <a:srgbClr val="FFFF00"/>
                          </a:highlight>
                        </a:rPr>
                        <a:t>PRN low dose ICS + SABA</a:t>
                      </a:r>
                    </a:p>
                  </a:txBody>
                  <a:tcPr marL="68580" marR="68580" marT="34295" marB="34295"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Step 1</a:t>
                      </a:r>
                    </a:p>
                  </a:txBody>
                  <a:tcPr marL="68580" marR="68580" marT="34295" marB="34295"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PRN SABA</a:t>
                      </a:r>
                    </a:p>
                  </a:txBody>
                  <a:tcPr marL="68580" marR="68580" marT="34295" marB="3429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0061">
                <a:tc>
                  <a:txBody>
                    <a:bodyPr/>
                    <a:lstStyle/>
                    <a:p>
                      <a:r>
                        <a:rPr lang="en-US" sz="1400" b="1" dirty="0"/>
                        <a:t>Step 2</a:t>
                      </a:r>
                    </a:p>
                  </a:txBody>
                  <a:tcPr marL="68580" marR="68580" marT="34295" marB="34295"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Daily low dose ICS + PRN SABA</a:t>
                      </a:r>
                    </a:p>
                  </a:txBody>
                  <a:tcPr marL="68580" marR="68580" marT="34295" marB="34295"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Step 2</a:t>
                      </a:r>
                    </a:p>
                  </a:txBody>
                  <a:tcPr marL="68580" marR="68580" marT="34295" marB="34295"/>
                </a:tc>
                <a:tc>
                  <a:txBody>
                    <a:bodyPr/>
                    <a:lstStyle/>
                    <a:p>
                      <a:r>
                        <a:rPr lang="en-US" sz="1400" b="1" u="none" dirty="0"/>
                        <a:t>Daily low-dose ICS and</a:t>
                      </a:r>
                      <a:r>
                        <a:rPr lang="en-US" sz="1400" b="1" u="none" baseline="0" dirty="0"/>
                        <a:t> PRN SABA</a:t>
                      </a:r>
                      <a:endParaRPr lang="en-US" sz="1400" b="1" u="none" dirty="0"/>
                    </a:p>
                  </a:txBody>
                  <a:tcPr marL="68580" marR="68580" marT="34295" marB="3429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85809">
                <a:tc>
                  <a:txBody>
                    <a:bodyPr/>
                    <a:lstStyle/>
                    <a:p>
                      <a:r>
                        <a:rPr lang="en-US" sz="1400" b="1" dirty="0"/>
                        <a:t>Step</a:t>
                      </a:r>
                      <a:r>
                        <a:rPr lang="en-US" sz="1400" b="1" baseline="0" dirty="0"/>
                        <a:t> 3</a:t>
                      </a:r>
                      <a:endParaRPr lang="en-US" sz="1400" b="1" dirty="0"/>
                    </a:p>
                  </a:txBody>
                  <a:tcPr marL="68580" marR="68580" marT="34295" marB="34295"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Low</a:t>
                      </a:r>
                      <a:r>
                        <a:rPr lang="en-US" sz="1400" b="1" baseline="0" dirty="0"/>
                        <a:t> dose ICS-LABA </a:t>
                      </a:r>
                      <a:r>
                        <a:rPr lang="en-US" sz="1400" b="1" u="sng" baseline="0" dirty="0"/>
                        <a:t>or</a:t>
                      </a:r>
                      <a:r>
                        <a:rPr lang="en-US" sz="1400" b="1" baseline="0" dirty="0"/>
                        <a:t> medium dose ICS </a:t>
                      </a:r>
                      <a:r>
                        <a:rPr lang="en-US" sz="1400" b="1" u="sng" baseline="0" dirty="0"/>
                        <a:t>or</a:t>
                      </a:r>
                      <a:r>
                        <a:rPr lang="en-US" sz="1400" b="1" baseline="0" dirty="0"/>
                        <a:t> </a:t>
                      </a:r>
                      <a:r>
                        <a:rPr lang="en-US" sz="1400" b="1" baseline="0" dirty="0">
                          <a:highlight>
                            <a:srgbClr val="FFFF00"/>
                          </a:highlight>
                        </a:rPr>
                        <a:t>very-low dose SMART</a:t>
                      </a:r>
                      <a:endParaRPr lang="en-US" sz="1400" b="1" dirty="0">
                        <a:highlight>
                          <a:srgbClr val="FFFF00"/>
                        </a:highlight>
                      </a:endParaRPr>
                    </a:p>
                  </a:txBody>
                  <a:tcPr marL="68580" marR="68580" marT="34295" marB="34295"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Step</a:t>
                      </a:r>
                      <a:r>
                        <a:rPr lang="en-US" sz="1400" b="1" baseline="0" dirty="0"/>
                        <a:t> 3</a:t>
                      </a:r>
                      <a:endParaRPr lang="en-US" sz="1400" b="1" dirty="0"/>
                    </a:p>
                  </a:txBody>
                  <a:tcPr marL="68580" marR="68580" marT="34295" marB="34295"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Daily and PRN</a:t>
                      </a:r>
                      <a:r>
                        <a:rPr lang="en-US" sz="1400" b="1" baseline="0" dirty="0"/>
                        <a:t> combination low-dose ICS-formoterol(smart)</a:t>
                      </a:r>
                      <a:endParaRPr lang="en-US" sz="1400" b="1" dirty="0"/>
                    </a:p>
                  </a:txBody>
                  <a:tcPr marL="68580" marR="68580" marT="34295" marB="3429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0089">
                <a:tc>
                  <a:txBody>
                    <a:bodyPr/>
                    <a:lstStyle/>
                    <a:p>
                      <a:r>
                        <a:rPr lang="en-US" sz="1400" b="1" dirty="0"/>
                        <a:t>Step</a:t>
                      </a:r>
                      <a:r>
                        <a:rPr lang="en-US" sz="1400" b="1" baseline="0" dirty="0"/>
                        <a:t> 4</a:t>
                      </a:r>
                      <a:endParaRPr lang="en-US" sz="1400" b="1" dirty="0"/>
                    </a:p>
                  </a:txBody>
                  <a:tcPr marL="68580" marR="68580" marT="34295" marB="34295"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Medium dose ICS-LABA or </a:t>
                      </a:r>
                      <a:r>
                        <a:rPr lang="en-US" sz="1400" b="1" dirty="0">
                          <a:highlight>
                            <a:srgbClr val="FFFF00"/>
                          </a:highlight>
                        </a:rPr>
                        <a:t>low-dose SMART</a:t>
                      </a:r>
                    </a:p>
                    <a:p>
                      <a:r>
                        <a:rPr lang="en-US" sz="1100" b="1" i="1" dirty="0"/>
                        <a:t>(Refer</a:t>
                      </a:r>
                      <a:r>
                        <a:rPr lang="en-US" sz="1100" b="1" i="1" baseline="0" dirty="0"/>
                        <a:t> to asthma specialist)</a:t>
                      </a:r>
                      <a:endParaRPr lang="en-US" sz="1100" b="1" i="1" dirty="0"/>
                    </a:p>
                  </a:txBody>
                  <a:tcPr marL="68580" marR="68580" marT="34295" marB="34295"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Step</a:t>
                      </a:r>
                      <a:r>
                        <a:rPr lang="en-US" sz="1400" b="1" baseline="0" dirty="0"/>
                        <a:t> 4</a:t>
                      </a:r>
                      <a:endParaRPr lang="en-US" sz="1400" b="1" dirty="0"/>
                    </a:p>
                  </a:txBody>
                  <a:tcPr marL="68580" marR="68580" marT="34295" marB="34295"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Daily and PRN combination medium-dose</a:t>
                      </a:r>
                      <a:r>
                        <a:rPr lang="en-US" sz="1400" b="1" baseline="0" dirty="0"/>
                        <a:t> ICS-formoterol  (smart)</a:t>
                      </a:r>
                    </a:p>
                    <a:p>
                      <a:r>
                        <a:rPr lang="en-US" sz="1100" b="1" i="1" baseline="0" dirty="0"/>
                        <a:t>(Refer to asthma specialist)</a:t>
                      </a:r>
                      <a:endParaRPr lang="en-US" sz="1100" b="1" i="1" dirty="0"/>
                    </a:p>
                  </a:txBody>
                  <a:tcPr marL="68580" marR="68580" marT="34295" marB="3429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45829">
                <a:tc>
                  <a:txBody>
                    <a:bodyPr/>
                    <a:lstStyle/>
                    <a:p>
                      <a:r>
                        <a:rPr lang="en-US" sz="1400" b="1" dirty="0"/>
                        <a:t>Step 5</a:t>
                      </a:r>
                    </a:p>
                  </a:txBody>
                  <a:tcPr marL="68580" marR="68580" marT="34295" marB="34295"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Refer</a:t>
                      </a:r>
                      <a:r>
                        <a:rPr lang="en-US" sz="1400" b="1" baseline="0" dirty="0"/>
                        <a:t> for laboratory assessment ± add-on therapy </a:t>
                      </a:r>
                      <a:r>
                        <a:rPr lang="en-US" sz="1200" b="1" i="1" baseline="0" dirty="0"/>
                        <a:t>(high dose ICS+LABA, LAMA ± asthma biologics)</a:t>
                      </a:r>
                      <a:endParaRPr lang="en-US" sz="1400" b="1" i="1" dirty="0"/>
                    </a:p>
                  </a:txBody>
                  <a:tcPr marL="68580" marR="68580" marT="34295" marB="34295"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Step 5</a:t>
                      </a:r>
                    </a:p>
                  </a:txBody>
                  <a:tcPr marL="68580" marR="68580" marT="34295" marB="34295"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Daily high-dose</a:t>
                      </a:r>
                      <a:r>
                        <a:rPr lang="en-US" sz="1400" b="1" baseline="0" dirty="0"/>
                        <a:t> </a:t>
                      </a:r>
                      <a:r>
                        <a:rPr lang="en-US" sz="1400" b="1" dirty="0"/>
                        <a:t>ICS-LABA and</a:t>
                      </a:r>
                    </a:p>
                    <a:p>
                      <a:r>
                        <a:rPr lang="en-US" sz="1400" b="1" dirty="0"/>
                        <a:t>PRN SABA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(Assess need for asthma biologics)</a:t>
                      </a:r>
                      <a:r>
                        <a:rPr kumimoji="0" lang="en-US" sz="14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marL="68580" marR="68580" marT="34295" marB="3429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85809">
                <a:tc>
                  <a:txBody>
                    <a:bodyPr/>
                    <a:lstStyle/>
                    <a:p>
                      <a:endParaRPr lang="en-US" sz="1400" b="1" dirty="0"/>
                    </a:p>
                  </a:txBody>
                  <a:tcPr marL="68580" marR="68580" marT="34295" marB="34295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8580" marR="68580" marT="34295" marB="34295"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Step 6</a:t>
                      </a:r>
                    </a:p>
                  </a:txBody>
                  <a:tcPr marL="68580" marR="68580" marT="34295" marB="34295"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Daily high-dose</a:t>
                      </a:r>
                      <a:r>
                        <a:rPr lang="en-US" sz="1400" b="1" baseline="0" dirty="0"/>
                        <a:t> </a:t>
                      </a:r>
                      <a:r>
                        <a:rPr lang="en-US" sz="1400" b="1" dirty="0"/>
                        <a:t>ICS-LABA + oral</a:t>
                      </a:r>
                    </a:p>
                    <a:p>
                      <a:r>
                        <a:rPr lang="en-US" sz="1400" b="1" dirty="0"/>
                        <a:t>Systemic</a:t>
                      </a:r>
                      <a:r>
                        <a:rPr lang="en-US" sz="1400" b="1" baseline="0" dirty="0"/>
                        <a:t> </a:t>
                      </a:r>
                      <a:r>
                        <a:rPr lang="en-US" sz="1400" b="1" dirty="0"/>
                        <a:t>corticosteroid</a:t>
                      </a:r>
                      <a:r>
                        <a:rPr lang="en-US" sz="1400" b="1" baseline="0" dirty="0"/>
                        <a:t> </a:t>
                      </a:r>
                      <a:r>
                        <a:rPr lang="en-US" sz="1400" b="1" dirty="0"/>
                        <a:t>and PRN SABA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1" dirty="0"/>
                        <a:t>(Assess need for asthma biologics)</a:t>
                      </a:r>
                      <a:r>
                        <a:rPr lang="en-US" sz="1400" b="1" i="1" dirty="0"/>
                        <a:t> </a:t>
                      </a:r>
                    </a:p>
                  </a:txBody>
                  <a:tcPr marL="68580" marR="68580" marT="34295" marB="34295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3" name="Rectangular Callout 32">
            <a:extLst>
              <a:ext uri="{FF2B5EF4-FFF2-40B4-BE49-F238E27FC236}">
                <a16:creationId xmlns:a16="http://schemas.microsoft.com/office/drawing/2014/main" id="{30975D61-6C06-4213-A296-911E311FD9D6}"/>
              </a:ext>
            </a:extLst>
          </p:cNvPr>
          <p:cNvSpPr/>
          <p:nvPr/>
        </p:nvSpPr>
        <p:spPr bwMode="auto">
          <a:xfrm>
            <a:off x="2114551" y="1414464"/>
            <a:ext cx="3221037" cy="3657408"/>
          </a:xfrm>
          <a:prstGeom prst="wedgeRectCallout">
            <a:avLst>
              <a:gd name="adj1" fmla="val 52095"/>
              <a:gd name="adj2" fmla="val 1785"/>
            </a:avLst>
          </a:prstGeom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r>
              <a:rPr lang="en-US" b="1" i="1" u="sng" dirty="0"/>
              <a:t>PRN “SMART” [single maintenance &amp; reliever therapy]</a:t>
            </a:r>
            <a:r>
              <a:rPr lang="en-US" dirty="0"/>
              <a:t>:</a:t>
            </a:r>
          </a:p>
          <a:p>
            <a:pPr>
              <a:defRPr/>
            </a:pPr>
            <a:r>
              <a:rPr lang="en-US" sz="1200" dirty="0"/>
              <a:t>ICS-</a:t>
            </a:r>
            <a:r>
              <a:rPr lang="en-US" sz="1200" dirty="0" err="1"/>
              <a:t>formoterol</a:t>
            </a:r>
            <a:r>
              <a:rPr lang="en-US" sz="1200" dirty="0"/>
              <a:t> 1 to 2 puffs as needed up to a</a:t>
            </a:r>
          </a:p>
          <a:p>
            <a:pPr>
              <a:defRPr/>
            </a:pPr>
            <a:r>
              <a:rPr lang="en-US" sz="1200" dirty="0"/>
              <a:t>maximum total daily maintenance and rescue dose of </a:t>
            </a:r>
            <a:r>
              <a:rPr lang="en-US" sz="1200" b="1" dirty="0"/>
              <a:t>8 puffs </a:t>
            </a:r>
            <a:r>
              <a:rPr lang="en-US" sz="1200" dirty="0"/>
              <a:t>(36 mcg)</a:t>
            </a:r>
          </a:p>
          <a:p>
            <a:pPr>
              <a:defRPr/>
            </a:pPr>
            <a:endParaRPr lang="en-US" sz="1200" b="1" i="1" u="sng" dirty="0"/>
          </a:p>
          <a:p>
            <a:pPr marL="214313" indent="-214313">
              <a:buFont typeface="Arial" panose="020B0604020202020204" pitchFamily="34" charset="0"/>
              <a:buChar char="•"/>
              <a:defRPr/>
            </a:pPr>
            <a:r>
              <a:rPr lang="en-US" sz="1050" dirty="0"/>
              <a:t>Individuals with a severe exacerbation in the prior year are particularly good candidates for SMART to reduce exacerbations. </a:t>
            </a:r>
          </a:p>
          <a:p>
            <a:pPr marL="214313" indent="-214313">
              <a:buFont typeface="Arial" panose="020B0604020202020204" pitchFamily="34" charset="0"/>
              <a:buChar char="•"/>
              <a:defRPr/>
            </a:pPr>
            <a:r>
              <a:rPr lang="en-US" sz="1050" b="1" dirty="0"/>
              <a:t>Do not use ICS-</a:t>
            </a:r>
            <a:r>
              <a:rPr lang="en-US" sz="1050" b="1" dirty="0" err="1"/>
              <a:t>formoterol</a:t>
            </a:r>
            <a:r>
              <a:rPr lang="en-US" sz="1050" b="1" dirty="0"/>
              <a:t> as reliever therapy in individuals taking ICS-</a:t>
            </a:r>
            <a:r>
              <a:rPr lang="en-US" sz="1050" b="1" dirty="0" err="1"/>
              <a:t>salmeterol</a:t>
            </a:r>
            <a:r>
              <a:rPr lang="en-US" sz="1050" b="1" dirty="0"/>
              <a:t> as maintenance therapy. </a:t>
            </a:r>
          </a:p>
          <a:p>
            <a:pPr marL="214313" indent="-214313">
              <a:buFont typeface="Arial" panose="020B0604020202020204" pitchFamily="34" charset="0"/>
              <a:buChar char="•"/>
              <a:defRPr/>
            </a:pPr>
            <a:r>
              <a:rPr lang="en-US" sz="1050" dirty="0"/>
              <a:t>Individuals whose asthma is uncontrolled on maintenance ICS-LABA with SABA as quick-relief therapy should receive the preferred SMART if possible before moving to a higher step of therapy. </a:t>
            </a:r>
          </a:p>
        </p:txBody>
      </p:sp>
      <p:sp>
        <p:nvSpPr>
          <p:cNvPr id="34" name="Rectangular Callout 33">
            <a:extLst>
              <a:ext uri="{FF2B5EF4-FFF2-40B4-BE49-F238E27FC236}">
                <a16:creationId xmlns:a16="http://schemas.microsoft.com/office/drawing/2014/main" id="{35770027-EDE9-4B19-9848-96C17FC416B3}"/>
              </a:ext>
            </a:extLst>
          </p:cNvPr>
          <p:cNvSpPr/>
          <p:nvPr/>
        </p:nvSpPr>
        <p:spPr bwMode="auto">
          <a:xfrm>
            <a:off x="1881188" y="3419475"/>
            <a:ext cx="3143250" cy="1055688"/>
          </a:xfrm>
          <a:prstGeom prst="wedgeRectCallout">
            <a:avLst>
              <a:gd name="adj1" fmla="val 52906"/>
              <a:gd name="adj2" fmla="val 20680"/>
            </a:avLst>
          </a:prstGeom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r>
              <a:rPr lang="en-US" sz="1200" b="1" i="1" u="sng" dirty="0"/>
              <a:t>PRN “SMART” [single maintenance &amp; reliever therapy]</a:t>
            </a:r>
            <a:r>
              <a:rPr lang="en-US" sz="1200" dirty="0"/>
              <a:t>:</a:t>
            </a:r>
          </a:p>
          <a:p>
            <a:pPr>
              <a:defRPr/>
            </a:pPr>
            <a:r>
              <a:rPr lang="en-US" sz="1050" dirty="0"/>
              <a:t>ICS-</a:t>
            </a:r>
            <a:r>
              <a:rPr lang="en-US" sz="1050" dirty="0" err="1"/>
              <a:t>formoterol</a:t>
            </a:r>
            <a:r>
              <a:rPr lang="en-US" sz="1050" dirty="0"/>
              <a:t> 1 to 2 puffs as needed up to a</a:t>
            </a:r>
          </a:p>
          <a:p>
            <a:pPr>
              <a:defRPr/>
            </a:pPr>
            <a:r>
              <a:rPr lang="en-US" sz="1050" dirty="0"/>
              <a:t>maximum total daily maintenance and rescue dose of 8 puffs (36 mcg)</a:t>
            </a:r>
          </a:p>
          <a:p>
            <a:pPr>
              <a:defRPr/>
            </a:pPr>
            <a:endParaRPr lang="en-US" sz="1050" b="1" i="1" u="sng" dirty="0"/>
          </a:p>
          <a:p>
            <a:pPr marL="342900" indent="-342900">
              <a:buFont typeface="+mj-lt"/>
              <a:buAutoNum type="alphaLcParenR"/>
              <a:defRPr/>
            </a:pPr>
            <a:endParaRPr lang="en-US" sz="1200" dirty="0"/>
          </a:p>
        </p:txBody>
      </p:sp>
    </p:spTree>
    <p:custDataLst>
      <p:tags r:id="rId1"/>
    </p:custDataLst>
  </p:cSld>
  <p:clrMapOvr>
    <a:masterClrMapping/>
  </p:clrMapOvr>
  <p:transition spd="slow" advTm="2667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3" grpId="1" animBg="1"/>
      <p:bldP spid="34" grpId="0" animBg="1"/>
      <p:bldP spid="34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9" name="Rectangle 15">
            <a:extLst>
              <a:ext uri="{FF2B5EF4-FFF2-40B4-BE49-F238E27FC236}">
                <a16:creationId xmlns:a16="http://schemas.microsoft.com/office/drawing/2014/main" id="{B0D7FF12-9F99-4AA5-8C6E-0A636773FF41}"/>
              </a:ext>
            </a:extLst>
          </p:cNvPr>
          <p:cNvSpPr>
            <a:spLocks/>
          </p:cNvSpPr>
          <p:nvPr/>
        </p:nvSpPr>
        <p:spPr bwMode="auto">
          <a:xfrm>
            <a:off x="2736850" y="4927600"/>
            <a:ext cx="914400" cy="51593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lnSpc>
                <a:spcPct val="110000"/>
              </a:lnSpc>
              <a:defRPr/>
            </a:pPr>
            <a:endParaRPr lang="en-US" altLang="en-US" sz="825" b="1" dirty="0">
              <a:latin typeface="+mj-lt"/>
            </a:endParaRPr>
          </a:p>
        </p:txBody>
      </p:sp>
      <p:sp>
        <p:nvSpPr>
          <p:cNvPr id="41987" name="TextBox 23">
            <a:extLst>
              <a:ext uri="{FF2B5EF4-FFF2-40B4-BE49-F238E27FC236}">
                <a16:creationId xmlns:a16="http://schemas.microsoft.com/office/drawing/2014/main" id="{EB287143-08DE-4D47-9799-9521B4D820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74214" y="1531938"/>
            <a:ext cx="1106487" cy="2540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en-US" sz="1050"/>
              <a:t>Reference: 1,2</a:t>
            </a:r>
          </a:p>
        </p:txBody>
      </p:sp>
      <p:sp>
        <p:nvSpPr>
          <p:cNvPr id="41988" name="Title 1">
            <a:extLst>
              <a:ext uri="{FF2B5EF4-FFF2-40B4-BE49-F238E27FC236}">
                <a16:creationId xmlns:a16="http://schemas.microsoft.com/office/drawing/2014/main" id="{107F0EA6-D893-4EF1-8368-16AF886FB8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4813" y="250825"/>
            <a:ext cx="5829300" cy="85725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altLang="en-US" sz="2100" dirty="0"/>
              <a:t>Stepwise management</a:t>
            </a:r>
            <a:br>
              <a:rPr lang="en-US" altLang="en-US" sz="2100" dirty="0"/>
            </a:br>
            <a:r>
              <a:rPr lang="en-US" altLang="en-US" sz="2100" i="1" dirty="0"/>
              <a:t>GINA  &amp; NHLBI (</a:t>
            </a:r>
            <a:r>
              <a:rPr lang="en-US" altLang="en-US" sz="2100" i="1" u="sng" dirty="0"/>
              <a:t>≥12 years old</a:t>
            </a:r>
            <a:r>
              <a:rPr lang="en-US" altLang="en-US" sz="2100" i="1" dirty="0"/>
              <a:t>)</a:t>
            </a:r>
          </a:p>
        </p:txBody>
      </p:sp>
      <p:graphicFrame>
        <p:nvGraphicFramePr>
          <p:cNvPr id="26" name="Table 25">
            <a:extLst>
              <a:ext uri="{FF2B5EF4-FFF2-40B4-BE49-F238E27FC236}">
                <a16:creationId xmlns:a16="http://schemas.microsoft.com/office/drawing/2014/main" id="{F350D2F4-A7D6-40EA-8C7E-B1533062447A}"/>
              </a:ext>
            </a:extLst>
          </p:cNvPr>
          <p:cNvGraphicFramePr>
            <a:graphicFrameLocks noGrp="1"/>
          </p:cNvGraphicFramePr>
          <p:nvPr/>
        </p:nvGraphicFramePr>
        <p:xfrm>
          <a:off x="1641714" y="1740377"/>
          <a:ext cx="8972550" cy="4341361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7095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707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843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80785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90809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8580" marR="68580" marT="34291" marB="34291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GINA </a:t>
                      </a:r>
                    </a:p>
                  </a:txBody>
                  <a:tcPr marL="68580" marR="68580" marT="34291" marB="34291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8580" marR="68580" marT="34291" marB="34291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NHLBI</a:t>
                      </a:r>
                    </a:p>
                  </a:txBody>
                  <a:tcPr marL="68580" marR="68580" marT="34291" marB="34291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5285">
                <a:tc>
                  <a:txBody>
                    <a:bodyPr/>
                    <a:lstStyle/>
                    <a:p>
                      <a:r>
                        <a:rPr lang="en-US" sz="1400" b="1" dirty="0"/>
                        <a:t>Step 1</a:t>
                      </a:r>
                    </a:p>
                  </a:txBody>
                  <a:tcPr marL="68580" marR="68580" marT="34291" marB="34291"/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highlight>
                            <a:srgbClr val="FFFF00"/>
                          </a:highlight>
                        </a:rPr>
                        <a:t>PRN low-dose ICS-formoterol</a:t>
                      </a:r>
                    </a:p>
                    <a:p>
                      <a:endParaRPr lang="en-US" sz="1400" b="1" dirty="0"/>
                    </a:p>
                  </a:txBody>
                  <a:tcPr marL="68580" marR="68580" marT="34291" marB="34291"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Step 1</a:t>
                      </a:r>
                    </a:p>
                  </a:txBody>
                  <a:tcPr marL="68580" marR="68580" marT="34291" marB="34291"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PRN SABA</a:t>
                      </a:r>
                    </a:p>
                  </a:txBody>
                  <a:tcPr marL="68580" marR="68580" marT="34291" marB="34291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5802">
                <a:tc>
                  <a:txBody>
                    <a:bodyPr/>
                    <a:lstStyle/>
                    <a:p>
                      <a:r>
                        <a:rPr lang="en-US" sz="1400" b="1" dirty="0"/>
                        <a:t>Step 2</a:t>
                      </a:r>
                    </a:p>
                  </a:txBody>
                  <a:tcPr marL="68580" marR="68580" marT="34291" marB="34291"/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highlight>
                            <a:srgbClr val="FFFF00"/>
                          </a:highlight>
                        </a:rPr>
                        <a:t>PRN low-dose ICS-formoterol</a:t>
                      </a:r>
                    </a:p>
                  </a:txBody>
                  <a:tcPr marL="68580" marR="68580" marT="34291" marB="34291"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Step 2</a:t>
                      </a:r>
                    </a:p>
                  </a:txBody>
                  <a:tcPr marL="68580" marR="68580" marT="34291" marB="34291"/>
                </a:tc>
                <a:tc>
                  <a:txBody>
                    <a:bodyPr/>
                    <a:lstStyle/>
                    <a:p>
                      <a:r>
                        <a:rPr lang="en-US" sz="1400" b="1" u="none" dirty="0"/>
                        <a:t>Daily low-dose ICS and</a:t>
                      </a:r>
                      <a:r>
                        <a:rPr lang="en-US" sz="1400" b="1" u="none" baseline="0" dirty="0"/>
                        <a:t> PRN SABA </a:t>
                      </a:r>
                      <a:r>
                        <a:rPr lang="en-US" sz="1400" b="1" i="1" u="sng" baseline="0" dirty="0"/>
                        <a:t>or</a:t>
                      </a:r>
                      <a:r>
                        <a:rPr lang="en-US" sz="1400" b="0" i="1" u="none" baseline="0" dirty="0"/>
                        <a:t> </a:t>
                      </a:r>
                      <a:r>
                        <a:rPr lang="en-US" sz="1400" b="1" i="1" u="none" baseline="0" dirty="0"/>
                        <a:t>PRN combination ICS and SABA</a:t>
                      </a:r>
                      <a:endParaRPr lang="en-US" sz="1400" b="1" i="1" u="sng" baseline="0" dirty="0"/>
                    </a:p>
                    <a:p>
                      <a:endParaRPr lang="en-US" sz="1400" b="1" i="1" u="sng" dirty="0"/>
                    </a:p>
                  </a:txBody>
                  <a:tcPr marL="68580" marR="68580" marT="34291" marB="34291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3459">
                <a:tc>
                  <a:txBody>
                    <a:bodyPr/>
                    <a:lstStyle/>
                    <a:p>
                      <a:r>
                        <a:rPr lang="en-US" sz="1400" b="1" dirty="0"/>
                        <a:t>Step</a:t>
                      </a:r>
                      <a:r>
                        <a:rPr lang="en-US" sz="1400" b="1" baseline="0" dirty="0"/>
                        <a:t> 3</a:t>
                      </a:r>
                      <a:endParaRPr lang="en-US" sz="1400" b="1" dirty="0"/>
                    </a:p>
                  </a:txBody>
                  <a:tcPr marL="68580" marR="68580" marT="34291" marB="34291"/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highlight>
                            <a:srgbClr val="FFFF00"/>
                          </a:highlight>
                        </a:rPr>
                        <a:t>Low</a:t>
                      </a:r>
                      <a:r>
                        <a:rPr lang="en-US" sz="1400" b="1" baseline="0" dirty="0">
                          <a:highlight>
                            <a:srgbClr val="FFFF00"/>
                          </a:highlight>
                        </a:rPr>
                        <a:t> dose + PRN ICS-LABA (SMART)</a:t>
                      </a:r>
                      <a:endParaRPr lang="en-US" sz="1400" b="1" dirty="0">
                        <a:highlight>
                          <a:srgbClr val="FFFF00"/>
                        </a:highlight>
                      </a:endParaRPr>
                    </a:p>
                  </a:txBody>
                  <a:tcPr marL="68580" marR="68580" marT="34291" marB="34291"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Step</a:t>
                      </a:r>
                      <a:r>
                        <a:rPr lang="en-US" sz="1400" b="1" baseline="0" dirty="0"/>
                        <a:t> 3</a:t>
                      </a:r>
                      <a:endParaRPr lang="en-US" sz="1400" b="1" dirty="0"/>
                    </a:p>
                  </a:txBody>
                  <a:tcPr marL="68580" marR="68580" marT="34291" marB="34291"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Daily and PRN</a:t>
                      </a:r>
                      <a:r>
                        <a:rPr lang="en-US" sz="1400" b="1" baseline="0" dirty="0"/>
                        <a:t> combination low-dose ICS-formoterol (SMART)</a:t>
                      </a:r>
                      <a:endParaRPr lang="en-US" sz="1400" b="1" dirty="0"/>
                    </a:p>
                  </a:txBody>
                  <a:tcPr marL="68580" marR="68580" marT="34291" marB="34291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9311">
                <a:tc>
                  <a:txBody>
                    <a:bodyPr/>
                    <a:lstStyle/>
                    <a:p>
                      <a:r>
                        <a:rPr lang="en-US" sz="1400" b="1" dirty="0"/>
                        <a:t>Step</a:t>
                      </a:r>
                      <a:r>
                        <a:rPr lang="en-US" sz="1400" b="1" baseline="0" dirty="0"/>
                        <a:t> 4</a:t>
                      </a:r>
                      <a:endParaRPr lang="en-US" sz="1400" b="1" dirty="0"/>
                    </a:p>
                  </a:txBody>
                  <a:tcPr marL="68580" marR="68580" marT="34291" marB="34291"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Medium dose ICS-LABA</a:t>
                      </a:r>
                    </a:p>
                    <a:p>
                      <a:r>
                        <a:rPr lang="en-US" sz="1100" b="1" i="1" dirty="0"/>
                        <a:t>(Refer</a:t>
                      </a:r>
                      <a:r>
                        <a:rPr lang="en-US" sz="1100" b="1" i="1" baseline="0" dirty="0"/>
                        <a:t> to asthma specialist)</a:t>
                      </a:r>
                      <a:endParaRPr lang="en-US" sz="1100" b="1" i="1" dirty="0"/>
                    </a:p>
                  </a:txBody>
                  <a:tcPr marL="68580" marR="68580" marT="34291" marB="34291"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Step</a:t>
                      </a:r>
                      <a:r>
                        <a:rPr lang="en-US" sz="1400" b="1" baseline="0" dirty="0"/>
                        <a:t> 4</a:t>
                      </a:r>
                      <a:endParaRPr lang="en-US" sz="1400" b="1" dirty="0"/>
                    </a:p>
                  </a:txBody>
                  <a:tcPr marL="68580" marR="68580" marT="34291" marB="34291"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Daily and PRN combination medium-dose</a:t>
                      </a:r>
                      <a:r>
                        <a:rPr lang="en-US" sz="1400" b="1" baseline="0" dirty="0"/>
                        <a:t> ICS-formoterol (SMART)</a:t>
                      </a:r>
                    </a:p>
                    <a:p>
                      <a:r>
                        <a:rPr lang="en-US" sz="1100" b="1" i="1" baseline="0" dirty="0"/>
                        <a:t>(Refer to asthma specialist)</a:t>
                      </a:r>
                      <a:endParaRPr lang="en-US" sz="1100" b="1" i="1" dirty="0"/>
                    </a:p>
                  </a:txBody>
                  <a:tcPr marL="68580" marR="68580" marT="34291" marB="34291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91542">
                <a:tc>
                  <a:txBody>
                    <a:bodyPr/>
                    <a:lstStyle/>
                    <a:p>
                      <a:r>
                        <a:rPr lang="en-US" sz="1400" b="1" dirty="0"/>
                        <a:t>Step 5</a:t>
                      </a:r>
                    </a:p>
                  </a:txBody>
                  <a:tcPr marL="68580" marR="68580" marT="34291" marB="34291"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Add LAMA and consider high-dose</a:t>
                      </a:r>
                      <a:r>
                        <a:rPr lang="en-US" sz="1400" b="1" baseline="0" dirty="0"/>
                        <a:t> ICS-LABA</a:t>
                      </a:r>
                    </a:p>
                    <a:p>
                      <a:r>
                        <a:rPr lang="en-US" sz="1100" b="1" i="1" dirty="0"/>
                        <a:t>(Refer</a:t>
                      </a:r>
                      <a:r>
                        <a:rPr lang="en-US" sz="1100" b="1" i="1" baseline="0" dirty="0"/>
                        <a:t> for laboratory assessment ±  biologics)</a:t>
                      </a:r>
                      <a:endParaRPr lang="en-US" sz="1100" b="1" i="1" dirty="0"/>
                    </a:p>
                  </a:txBody>
                  <a:tcPr marL="68580" marR="68580" marT="34291" marB="34291"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Step 5</a:t>
                      </a:r>
                    </a:p>
                  </a:txBody>
                  <a:tcPr marL="68580" marR="68580" marT="34291" marB="34291"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Daily medium-high-dose</a:t>
                      </a:r>
                      <a:r>
                        <a:rPr lang="en-US" sz="1400" b="1" baseline="0" dirty="0"/>
                        <a:t> </a:t>
                      </a:r>
                      <a:r>
                        <a:rPr lang="en-US" sz="1400" b="1" dirty="0"/>
                        <a:t>ICS-LABA + LAMA and PRN SABA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1" dirty="0"/>
                        <a:t>(Assess need for asthma biologics)</a:t>
                      </a:r>
                      <a:r>
                        <a:rPr lang="en-US" sz="1400" b="1" i="1" dirty="0"/>
                        <a:t> </a:t>
                      </a:r>
                    </a:p>
                    <a:p>
                      <a:endParaRPr lang="en-US" sz="1400" b="1" dirty="0"/>
                    </a:p>
                  </a:txBody>
                  <a:tcPr marL="68580" marR="68580" marT="34291" marB="34291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85802">
                <a:tc>
                  <a:txBody>
                    <a:bodyPr/>
                    <a:lstStyle/>
                    <a:p>
                      <a:endParaRPr lang="en-US" sz="1400" b="1" dirty="0"/>
                    </a:p>
                  </a:txBody>
                  <a:tcPr marL="68580" marR="68580" marT="34291" marB="34291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8580" marR="68580" marT="34291" marB="34291"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Step 6</a:t>
                      </a:r>
                    </a:p>
                  </a:txBody>
                  <a:tcPr marL="68580" marR="68580" marT="34291" marB="34291"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Daily high-dose</a:t>
                      </a:r>
                      <a:r>
                        <a:rPr lang="en-US" sz="1400" b="1" baseline="0" dirty="0"/>
                        <a:t> </a:t>
                      </a:r>
                      <a:r>
                        <a:rPr lang="en-US" sz="1400" b="1" dirty="0"/>
                        <a:t>ICS-LABA (± oral</a:t>
                      </a:r>
                    </a:p>
                    <a:p>
                      <a:r>
                        <a:rPr lang="en-US" sz="1400" b="1" dirty="0"/>
                        <a:t>systemic</a:t>
                      </a:r>
                      <a:r>
                        <a:rPr lang="en-US" sz="1400" b="1" baseline="0" dirty="0"/>
                        <a:t> </a:t>
                      </a:r>
                      <a:r>
                        <a:rPr lang="en-US" sz="1400" b="1" dirty="0"/>
                        <a:t>corticosteroid)</a:t>
                      </a:r>
                      <a:r>
                        <a:rPr lang="en-US" sz="1400" b="1" baseline="0" dirty="0"/>
                        <a:t> </a:t>
                      </a:r>
                      <a:r>
                        <a:rPr lang="en-US" sz="1400" b="1" dirty="0"/>
                        <a:t>and PRN SABA</a:t>
                      </a:r>
                    </a:p>
                    <a:p>
                      <a:r>
                        <a:rPr lang="en-US" sz="1200" b="1" i="1" dirty="0"/>
                        <a:t>(Assess need for asthma biologics)</a:t>
                      </a:r>
                      <a:r>
                        <a:rPr lang="en-US" sz="1400" b="1" i="1" dirty="0"/>
                        <a:t> </a:t>
                      </a:r>
                    </a:p>
                  </a:txBody>
                  <a:tcPr marL="68580" marR="68580" marT="34291" marB="34291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2" name="Rectangular Callout 31">
            <a:extLst>
              <a:ext uri="{FF2B5EF4-FFF2-40B4-BE49-F238E27FC236}">
                <a16:creationId xmlns:a16="http://schemas.microsoft.com/office/drawing/2014/main" id="{14074BDF-2C1D-4071-9661-43F2E541E9AF}"/>
              </a:ext>
            </a:extLst>
          </p:cNvPr>
          <p:cNvSpPr/>
          <p:nvPr/>
        </p:nvSpPr>
        <p:spPr bwMode="auto">
          <a:xfrm>
            <a:off x="2362200" y="2560981"/>
            <a:ext cx="3155950" cy="1922463"/>
          </a:xfrm>
          <a:prstGeom prst="wedgeRectCallout">
            <a:avLst>
              <a:gd name="adj1" fmla="val 60447"/>
              <a:gd name="adj2" fmla="val -18774"/>
            </a:avLst>
          </a:prstGeom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r>
              <a:rPr lang="en-US" sz="1500" b="1" i="1" u="sng" dirty="0"/>
              <a:t>PRN combination ICS + SABA</a:t>
            </a:r>
          </a:p>
          <a:p>
            <a:pPr marL="214313" indent="-214313">
              <a:buFont typeface="Arial" panose="020B0604020202020204" pitchFamily="34" charset="0"/>
              <a:buChar char="•"/>
              <a:defRPr/>
            </a:pPr>
            <a:r>
              <a:rPr lang="en-US" sz="1200" dirty="0"/>
              <a:t>One approach to intermittent therapy is two to four puffs of albuterol followed by 80–250 mcg of </a:t>
            </a:r>
            <a:r>
              <a:rPr lang="en-US" sz="1200" dirty="0" err="1"/>
              <a:t>Qvar</a:t>
            </a:r>
            <a:r>
              <a:rPr lang="en-US" sz="1200" baseline="30000" dirty="0"/>
              <a:t>®</a:t>
            </a:r>
            <a:r>
              <a:rPr lang="en-US" sz="1200" dirty="0"/>
              <a:t> equivalent every 4 hours as needed for asthma symptoms. </a:t>
            </a:r>
          </a:p>
          <a:p>
            <a:pPr marL="214313" indent="-214313">
              <a:buFont typeface="Arial" panose="020B0604020202020204" pitchFamily="34" charset="0"/>
              <a:buChar char="•"/>
              <a:defRPr/>
            </a:pPr>
            <a:r>
              <a:rPr lang="en-US" sz="1200" dirty="0"/>
              <a:t>Individuals with either low or high perception of symptoms may not be good candidates for as-needed ICS therapy. Daily low-dose ICS with as-needed SABA may be preferred. </a:t>
            </a:r>
          </a:p>
          <a:p>
            <a:pPr marL="257175" indent="-257175">
              <a:buFont typeface="Arial" panose="020B0604020202020204" pitchFamily="34" charset="0"/>
              <a:buChar char="•"/>
              <a:defRPr/>
            </a:pPr>
            <a:endParaRPr lang="en-US" sz="1500" dirty="0"/>
          </a:p>
        </p:txBody>
      </p:sp>
      <p:sp>
        <p:nvSpPr>
          <p:cNvPr id="33" name="Rectangular Callout 32">
            <a:extLst>
              <a:ext uri="{FF2B5EF4-FFF2-40B4-BE49-F238E27FC236}">
                <a16:creationId xmlns:a16="http://schemas.microsoft.com/office/drawing/2014/main" id="{73CA0E34-FB66-4900-AB70-4E37F9CE0AF5}"/>
              </a:ext>
            </a:extLst>
          </p:cNvPr>
          <p:cNvSpPr/>
          <p:nvPr/>
        </p:nvSpPr>
        <p:spPr bwMode="auto">
          <a:xfrm>
            <a:off x="1826739" y="1653972"/>
            <a:ext cx="3781225" cy="4222710"/>
          </a:xfrm>
          <a:prstGeom prst="wedgeRectCallout">
            <a:avLst>
              <a:gd name="adj1" fmla="val 51954"/>
              <a:gd name="adj2" fmla="val 24046"/>
            </a:avLst>
          </a:prstGeom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r>
              <a:rPr lang="en-US" sz="1500" b="1" i="1" u="sng" dirty="0"/>
              <a:t>“SMART” [single maintenance &amp; reliever therapy]</a:t>
            </a:r>
            <a:r>
              <a:rPr lang="en-US" sz="1500" dirty="0"/>
              <a:t>:</a:t>
            </a:r>
          </a:p>
          <a:p>
            <a:pPr>
              <a:defRPr/>
            </a:pPr>
            <a:r>
              <a:rPr lang="en-US" dirty="0"/>
              <a:t>ICS-</a:t>
            </a:r>
            <a:r>
              <a:rPr lang="en-US" dirty="0" err="1"/>
              <a:t>formoterol</a:t>
            </a:r>
            <a:r>
              <a:rPr lang="en-US" dirty="0"/>
              <a:t> 1 to 2 puffs as needed up to a</a:t>
            </a:r>
          </a:p>
          <a:p>
            <a:pPr>
              <a:defRPr/>
            </a:pPr>
            <a:r>
              <a:rPr lang="en-US" dirty="0"/>
              <a:t>maximum </a:t>
            </a:r>
            <a:r>
              <a:rPr lang="en-US" u="sng" dirty="0"/>
              <a:t>total</a:t>
            </a:r>
            <a:r>
              <a:rPr lang="en-US" dirty="0"/>
              <a:t> daily maintenance and rescue dose of </a:t>
            </a:r>
            <a:r>
              <a:rPr lang="en-US" b="1" dirty="0"/>
              <a:t>12 puffs </a:t>
            </a:r>
            <a:r>
              <a:rPr lang="en-US" dirty="0"/>
              <a:t>(54 mcg)</a:t>
            </a:r>
          </a:p>
          <a:p>
            <a:pPr>
              <a:defRPr/>
            </a:pPr>
            <a:endParaRPr lang="en-US" b="1" i="1" u="sng" dirty="0"/>
          </a:p>
          <a:p>
            <a:pPr marL="214313" indent="-214313">
              <a:buFont typeface="Arial" panose="020B0604020202020204" pitchFamily="34" charset="0"/>
              <a:buChar char="•"/>
              <a:defRPr/>
            </a:pPr>
            <a:r>
              <a:rPr lang="en-US" sz="1200" dirty="0"/>
              <a:t>Individuals with a severe exacerbation in the prior year are particularly good candidates for SMART to reduce exacerbations. </a:t>
            </a:r>
          </a:p>
          <a:p>
            <a:pPr marL="214313" indent="-214313">
              <a:buFont typeface="Arial" panose="020B0604020202020204" pitchFamily="34" charset="0"/>
              <a:buChar char="•"/>
              <a:defRPr/>
            </a:pPr>
            <a:r>
              <a:rPr lang="en-US" sz="1200" dirty="0"/>
              <a:t>Do not use ICS-formoterol as reliever therapy in individuals taking ICS-salmeterol as maintenance therapy. </a:t>
            </a:r>
          </a:p>
          <a:p>
            <a:pPr marL="214313" indent="-214313">
              <a:buFont typeface="Arial" panose="020B0604020202020204" pitchFamily="34" charset="0"/>
              <a:buChar char="•"/>
              <a:defRPr/>
            </a:pPr>
            <a:r>
              <a:rPr lang="en-US" sz="1200" dirty="0"/>
              <a:t>Individuals whose asthma is uncontrolled on maintenance ICS-LABA with SABA as quick-relief therapy should receive the preferred SMART if possible before moving to a higher step of therapy. </a:t>
            </a:r>
          </a:p>
        </p:txBody>
      </p:sp>
    </p:spTree>
    <p:custDataLst>
      <p:tags r:id="rId1"/>
    </p:custDataLst>
  </p:cSld>
  <p:clrMapOvr>
    <a:masterClrMapping/>
  </p:clrMapOvr>
  <p:transition spd="slow" advTm="24347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2" grpId="1" animBg="1"/>
      <p:bldP spid="33" grpId="0" animBg="1"/>
      <p:bldP spid="33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>
            <a:extLst>
              <a:ext uri="{FF2B5EF4-FFF2-40B4-BE49-F238E27FC236}">
                <a16:creationId xmlns:a16="http://schemas.microsoft.com/office/drawing/2014/main" id="{8E23E023-B4C9-4F39-B06E-B537F220EC0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1" y="228600"/>
            <a:ext cx="12628179" cy="1295400"/>
          </a:xfrm>
        </p:spPr>
        <p:txBody>
          <a:bodyPr>
            <a:normAutofit/>
          </a:bodyPr>
          <a:lstStyle/>
          <a:p>
            <a:r>
              <a:rPr lang="en-US" dirty="0"/>
              <a:t>Other guidelines updates (NAEPP/USA): LAMA</a:t>
            </a:r>
            <a:br>
              <a:rPr lang="en-US" altLang="en-US" baseline="30000" dirty="0"/>
            </a:br>
            <a:r>
              <a:rPr lang="en-US" altLang="en-US" sz="2400" i="1" dirty="0">
                <a:solidFill>
                  <a:srgbClr val="FFFFFF"/>
                </a:solidFill>
              </a:rPr>
              <a:t>FDA indication: 6+ years (you make the call…)</a:t>
            </a:r>
            <a:endParaRPr lang="en-US" altLang="en-US" i="1" baseline="30000" dirty="0"/>
          </a:p>
        </p:txBody>
      </p:sp>
      <p:pic>
        <p:nvPicPr>
          <p:cNvPr id="38915" name="Content Placeholder 4">
            <a:extLst>
              <a:ext uri="{FF2B5EF4-FFF2-40B4-BE49-F238E27FC236}">
                <a16:creationId xmlns:a16="http://schemas.microsoft.com/office/drawing/2014/main" id="{C125354B-50B7-4EF6-92AB-F2EEA25E36B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72779" y="1403257"/>
            <a:ext cx="2006600" cy="2925763"/>
          </a:xfrm>
        </p:spPr>
      </p:pic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685C0BDB-B4B3-4914-B0D2-425C60FD2819}"/>
              </a:ext>
            </a:extLst>
          </p:cNvPr>
          <p:cNvSpPr txBox="1">
            <a:spLocks/>
          </p:cNvSpPr>
          <p:nvPr/>
        </p:nvSpPr>
        <p:spPr>
          <a:xfrm>
            <a:off x="4352158" y="1129862"/>
            <a:ext cx="7408917" cy="5144814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+mn-lt"/>
                <a:ea typeface="MS PGothic" pitchFamily="34" charset="-128"/>
                <a:cs typeface="MS PGothic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bg1"/>
                </a:solidFill>
                <a:latin typeface="+mn-lt"/>
                <a:ea typeface="MS PGothic" pitchFamily="34" charset="-128"/>
                <a:cs typeface="MS PGothic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MS PGothic" pitchFamily="34" charset="-128"/>
                <a:cs typeface="MS PGothic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bg1"/>
                </a:solidFill>
                <a:latin typeface="+mn-lt"/>
                <a:ea typeface="MS PGothic" pitchFamily="34" charset="-128"/>
                <a:cs typeface="MS PGothic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  <a:ea typeface="MS PGothic" pitchFamily="34" charset="-128"/>
                <a:cs typeface="MS PGothic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  <a:ea typeface="ＭＳ Ｐゴシック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  <a:ea typeface="ＭＳ Ｐゴシック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  <a:ea typeface="ＭＳ Ｐゴシック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  <a:ea typeface="ＭＳ Ｐゴシック" charset="-128"/>
              </a:defRPr>
            </a:lvl9pPr>
          </a:lstStyle>
          <a:p>
            <a:pPr>
              <a:defRPr/>
            </a:pPr>
            <a:r>
              <a:rPr lang="en-US" altLang="en-US" sz="3000" b="1" kern="0" dirty="0">
                <a:solidFill>
                  <a:schemeClr val="tx1"/>
                </a:solidFill>
              </a:rPr>
              <a:t>Long-acting muscarinic antagonists (LAMA)</a:t>
            </a:r>
          </a:p>
          <a:p>
            <a:pPr>
              <a:defRPr/>
            </a:pPr>
            <a:r>
              <a:rPr lang="en-US" altLang="en-US" sz="3000" b="1" kern="0" dirty="0">
                <a:solidFill>
                  <a:schemeClr val="tx1"/>
                </a:solidFill>
              </a:rPr>
              <a:t>Ex: Spiriva Respimat (tiotropium bromide)</a:t>
            </a:r>
          </a:p>
          <a:p>
            <a:pPr>
              <a:defRPr/>
            </a:pPr>
            <a:r>
              <a:rPr lang="en-US" altLang="en-US" sz="3000" u="sng" kern="0" dirty="0">
                <a:solidFill>
                  <a:schemeClr val="tx1"/>
                </a:solidFill>
              </a:rPr>
              <a:t>Indications</a:t>
            </a:r>
            <a:r>
              <a:rPr lang="en-US" altLang="en-US" sz="3000" kern="0" dirty="0">
                <a:solidFill>
                  <a:schemeClr val="tx1"/>
                </a:solidFill>
              </a:rPr>
              <a:t>: Add-on therapy to ICS/LABA</a:t>
            </a:r>
          </a:p>
          <a:p>
            <a:pPr lvl="2">
              <a:defRPr/>
            </a:pPr>
            <a:r>
              <a:rPr lang="en-US" altLang="en-US" kern="0" dirty="0">
                <a:solidFill>
                  <a:schemeClr val="tx1"/>
                </a:solidFill>
              </a:rPr>
              <a:t>Failure of LABA/ICS </a:t>
            </a:r>
          </a:p>
          <a:p>
            <a:pPr>
              <a:defRPr/>
            </a:pPr>
            <a:r>
              <a:rPr lang="en-US" altLang="en-US" sz="3000" u="sng" kern="0" dirty="0">
                <a:solidFill>
                  <a:schemeClr val="tx1"/>
                </a:solidFill>
              </a:rPr>
              <a:t>Dosing</a:t>
            </a:r>
            <a:r>
              <a:rPr lang="en-US" altLang="en-US" sz="3000" kern="0" dirty="0">
                <a:solidFill>
                  <a:schemeClr val="tx1"/>
                </a:solidFill>
              </a:rPr>
              <a:t>:</a:t>
            </a:r>
          </a:p>
          <a:p>
            <a:pPr lvl="2">
              <a:defRPr/>
            </a:pPr>
            <a:r>
              <a:rPr lang="en-US" altLang="en-US" kern="0" dirty="0">
                <a:solidFill>
                  <a:schemeClr val="tx1"/>
                </a:solidFill>
              </a:rPr>
              <a:t>2 puffs once daily (1.25 mcg)</a:t>
            </a:r>
          </a:p>
          <a:p>
            <a:pPr lvl="2">
              <a:defRPr/>
            </a:pPr>
            <a:r>
              <a:rPr lang="en-US" altLang="en-US" kern="0" dirty="0">
                <a:solidFill>
                  <a:schemeClr val="tx1"/>
                </a:solidFill>
              </a:rPr>
              <a:t>2 puffs=2.5 mcg</a:t>
            </a:r>
          </a:p>
          <a:p>
            <a:pPr>
              <a:defRPr/>
            </a:pPr>
            <a:r>
              <a:rPr lang="en-US" altLang="en-US" sz="3000" u="sng" kern="0" dirty="0">
                <a:solidFill>
                  <a:schemeClr val="tx1"/>
                </a:solidFill>
              </a:rPr>
              <a:t>Adverse effects</a:t>
            </a:r>
          </a:p>
          <a:p>
            <a:pPr lvl="2">
              <a:defRPr/>
            </a:pPr>
            <a:r>
              <a:rPr lang="en-US" altLang="en-US" kern="0" dirty="0">
                <a:solidFill>
                  <a:schemeClr val="tx1"/>
                </a:solidFill>
              </a:rPr>
              <a:t>Dry mouth/sore throat</a:t>
            </a:r>
          </a:p>
          <a:p>
            <a:pPr lvl="2">
              <a:defRPr/>
            </a:pPr>
            <a:r>
              <a:rPr lang="en-US" altLang="en-US" kern="0" dirty="0">
                <a:solidFill>
                  <a:schemeClr val="tx1"/>
                </a:solidFill>
              </a:rPr>
              <a:t>Worsening sinus congestion</a:t>
            </a:r>
          </a:p>
          <a:p>
            <a:pPr lvl="2">
              <a:defRPr/>
            </a:pPr>
            <a:r>
              <a:rPr lang="en-US" altLang="en-US" kern="0" dirty="0">
                <a:solidFill>
                  <a:schemeClr val="tx1"/>
                </a:solidFill>
              </a:rPr>
              <a:t>Headaches</a:t>
            </a:r>
          </a:p>
        </p:txBody>
      </p:sp>
      <p:pic>
        <p:nvPicPr>
          <p:cNvPr id="38918" name="Picture 2">
            <a:extLst>
              <a:ext uri="{FF2B5EF4-FFF2-40B4-BE49-F238E27FC236}">
                <a16:creationId xmlns:a16="http://schemas.microsoft.com/office/drawing/2014/main" id="{20E874F9-0251-44BF-A4CD-F7CBAE5B70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385" y="4561495"/>
            <a:ext cx="2719388" cy="188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10976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541D1F-A665-457C-BE1F-55FEDCDE37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Other guidelines updates (NAEPP/USA): intermittent inhaled steroids</a:t>
            </a:r>
            <a:br>
              <a:rPr lang="en-US" altLang="en-US" baseline="30000" dirty="0"/>
            </a:br>
            <a:r>
              <a:rPr lang="en-US" altLang="en-US" sz="4400" i="1" dirty="0">
                <a:solidFill>
                  <a:srgbClr val="FFFFFF"/>
                </a:solidFill>
              </a:rPr>
              <a:t>FDA indication: 6+ years (you make the call…)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995F09-6EFA-4C25-9E33-94C83D2131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6310" y="1690688"/>
            <a:ext cx="10515600" cy="4351338"/>
          </a:xfrm>
        </p:spPr>
        <p:txBody>
          <a:bodyPr/>
          <a:lstStyle/>
          <a:p>
            <a:r>
              <a:rPr lang="en-US" dirty="0"/>
              <a:t>Target population: 0–4 years, recurrent wheezing:</a:t>
            </a:r>
          </a:p>
          <a:p>
            <a:pPr lvl="1">
              <a:buFont typeface="Calibri" panose="020F0502020204030204" pitchFamily="34" charset="0"/>
              <a:buChar char="—"/>
            </a:pPr>
            <a:r>
              <a:rPr lang="en-US" dirty="0"/>
              <a:t>At least three episodes of wheezing triggered by apparent infection in lifetime </a:t>
            </a:r>
          </a:p>
          <a:p>
            <a:pPr marL="457200" lvl="1" indent="0">
              <a:buNone/>
            </a:pPr>
            <a:r>
              <a:rPr lang="en-US" dirty="0"/>
              <a:t>OR </a:t>
            </a:r>
          </a:p>
          <a:p>
            <a:pPr lvl="1">
              <a:buFont typeface="Calibri" panose="020F0502020204030204" pitchFamily="34" charset="0"/>
              <a:buChar char="—"/>
            </a:pPr>
            <a:r>
              <a:rPr lang="en-US" dirty="0"/>
              <a:t>Two episodes in past year</a:t>
            </a:r>
          </a:p>
          <a:p>
            <a:pPr lvl="1">
              <a:buFont typeface="Calibri" panose="020F0502020204030204" pitchFamily="34" charset="0"/>
              <a:buChar char="—"/>
            </a:pPr>
            <a:r>
              <a:rPr lang="en-US" dirty="0"/>
              <a:t>No symptoms between</a:t>
            </a:r>
          </a:p>
          <a:p>
            <a:r>
              <a:rPr lang="en-US" dirty="0"/>
              <a:t>If symptoms are more persistent, child older than 4, or severe episodes have recently occurred- likely</a:t>
            </a:r>
            <a:r>
              <a:rPr lang="en-US" b="1" dirty="0"/>
              <a:t> not </a:t>
            </a:r>
            <a:r>
              <a:rPr lang="en-US" dirty="0"/>
              <a:t>appropriate </a:t>
            </a:r>
          </a:p>
        </p:txBody>
      </p:sp>
    </p:spTree>
    <p:extLst>
      <p:ext uri="{BB962C8B-B14F-4D97-AF65-F5344CB8AC3E}">
        <p14:creationId xmlns:p14="http://schemas.microsoft.com/office/powerpoint/2010/main" val="30548129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0E2932-8408-466A-BE59-74E71BA748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guidelines updates (NAEPP/USA): approach to allergens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3A481D-B630-4592-BE24-0A517C7089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Indoor allergen mitigation may be helpful for sensitized patients</a:t>
            </a:r>
          </a:p>
          <a:p>
            <a:pPr lvl="1">
              <a:buFont typeface="Calibri" panose="020F0502020204030204" pitchFamily="34" charset="0"/>
              <a:buChar char="—"/>
            </a:pPr>
            <a:r>
              <a:rPr lang="en-US" dirty="0"/>
              <a:t>Examples: mattress/pillow covers (dust mite allergy), integrated pest management (cockroach or mouse allergy)</a:t>
            </a:r>
          </a:p>
          <a:p>
            <a:r>
              <a:rPr lang="en-US" dirty="0"/>
              <a:t>Subcutaneous allergen immunotherapy (SCIT)- allergy shots</a:t>
            </a:r>
          </a:p>
          <a:p>
            <a:pPr lvl="1">
              <a:buFont typeface="Calibri" panose="020F0502020204030204" pitchFamily="34" charset="0"/>
              <a:buChar char="—"/>
            </a:pPr>
            <a:r>
              <a:rPr lang="en-US" dirty="0"/>
              <a:t>5 and older, mild to moderate persistent allergic asthma with specific sensitivities- consider as treatment adjunct</a:t>
            </a:r>
          </a:p>
          <a:p>
            <a:pPr lvl="1">
              <a:buFont typeface="Calibri" panose="020F0502020204030204" pitchFamily="34" charset="0"/>
              <a:buChar char="—"/>
            </a:pPr>
            <a:r>
              <a:rPr lang="en-US" dirty="0"/>
              <a:t>SCIT NOT recommended for </a:t>
            </a:r>
            <a:r>
              <a:rPr lang="en-US" b="1" dirty="0"/>
              <a:t>severe</a:t>
            </a:r>
            <a:r>
              <a:rPr lang="en-US" dirty="0"/>
              <a:t> asthma</a:t>
            </a:r>
          </a:p>
          <a:p>
            <a:pPr lvl="1">
              <a:buFont typeface="Calibri" panose="020F0502020204030204" pitchFamily="34" charset="0"/>
              <a:buChar char="—"/>
            </a:pPr>
            <a:r>
              <a:rPr lang="en-US" dirty="0"/>
              <a:t>SLIT (sublingual immunotherapy) not recommended </a:t>
            </a:r>
          </a:p>
        </p:txBody>
      </p:sp>
    </p:spTree>
    <p:extLst>
      <p:ext uri="{BB962C8B-B14F-4D97-AF65-F5344CB8AC3E}">
        <p14:creationId xmlns:p14="http://schemas.microsoft.com/office/powerpoint/2010/main" val="17599925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759AC-E70E-43CB-BA12-1858419FD1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NAEPP guidelines-based updates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F1456F-8846-4E00-A943-E1CD2EED60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Leukotriene antagonists (like montelukast/</a:t>
            </a:r>
            <a:r>
              <a:rPr lang="en-US" dirty="0" err="1"/>
              <a:t>Singulair</a:t>
            </a:r>
            <a:r>
              <a:rPr lang="en-US" dirty="0"/>
              <a:t>) are no longer top tier recommendations (side effects, +/- efficacy)</a:t>
            </a:r>
          </a:p>
          <a:p>
            <a:r>
              <a:rPr lang="en-US" dirty="0"/>
              <a:t>Fractional exhaled nitric oxide monitoring</a:t>
            </a:r>
          </a:p>
          <a:p>
            <a:pPr lvl="1">
              <a:buFont typeface="Calibri" panose="020F0502020204030204" pitchFamily="34" charset="0"/>
              <a:buChar char="—"/>
            </a:pPr>
            <a:r>
              <a:rPr lang="en-US" dirty="0"/>
              <a:t>5 years and older, trying to confirm diagnosis of allergic asthma/TH</a:t>
            </a:r>
            <a:r>
              <a:rPr lang="en-US" baseline="-25000" dirty="0"/>
              <a:t>2</a:t>
            </a:r>
            <a:r>
              <a:rPr lang="en-US" dirty="0"/>
              <a:t> inflammation</a:t>
            </a:r>
          </a:p>
          <a:p>
            <a:pPr lvl="1">
              <a:buFont typeface="Calibri" panose="020F0502020204030204" pitchFamily="34" charset="0"/>
              <a:buChar char="—"/>
            </a:pPr>
            <a:r>
              <a:rPr lang="en-US" dirty="0"/>
              <a:t>Possible role in monitoring asthma control/response to meds/adherence but not straightforward, evidence weak</a:t>
            </a:r>
          </a:p>
          <a:p>
            <a:r>
              <a:rPr lang="en-US" dirty="0"/>
              <a:t>Bronchial </a:t>
            </a:r>
            <a:r>
              <a:rPr lang="en-US" dirty="0" err="1"/>
              <a:t>thermoplasty</a:t>
            </a:r>
            <a:endParaRPr lang="en-US" dirty="0"/>
          </a:p>
          <a:p>
            <a:pPr lvl="1">
              <a:buFont typeface="Calibri" panose="020F0502020204030204" pitchFamily="34" charset="0"/>
              <a:buChar char="—"/>
            </a:pPr>
            <a:r>
              <a:rPr lang="en-US" dirty="0"/>
              <a:t>A procedure to heat and reduce airway smooth muscle</a:t>
            </a:r>
          </a:p>
          <a:p>
            <a:pPr lvl="1">
              <a:buFont typeface="Calibri" panose="020F0502020204030204" pitchFamily="34" charset="0"/>
              <a:buChar char="—"/>
            </a:pPr>
            <a:r>
              <a:rPr lang="en-US" dirty="0"/>
              <a:t>For patients 18 and older- conditional recommendation AGAINST</a:t>
            </a:r>
          </a:p>
          <a:p>
            <a:pPr lvl="1">
              <a:buFont typeface="Calibri" panose="020F0502020204030204" pitchFamily="34" charset="0"/>
              <a:buChar char="—"/>
            </a:pPr>
            <a:r>
              <a:rPr lang="en-US" dirty="0"/>
              <a:t>No role for younger kids</a:t>
            </a:r>
          </a:p>
        </p:txBody>
      </p:sp>
    </p:spTree>
    <p:extLst>
      <p:ext uri="{BB962C8B-B14F-4D97-AF65-F5344CB8AC3E}">
        <p14:creationId xmlns:p14="http://schemas.microsoft.com/office/powerpoint/2010/main" val="42440510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DC4560-5BBF-497B-AF53-C21F7CFD42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3525"/>
            <a:ext cx="10515600" cy="1325563"/>
          </a:xfrm>
        </p:spPr>
        <p:txBody>
          <a:bodyPr/>
          <a:lstStyle/>
          <a:p>
            <a:r>
              <a:rPr lang="en-US" dirty="0"/>
              <a:t>School considerations for SMART- part one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ED9402-545B-499A-B9AE-24F5C7EBDB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89088"/>
            <a:ext cx="10515600" cy="435133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Ages 5-11: </a:t>
            </a:r>
            <a:r>
              <a:rPr lang="en-US" b="1" dirty="0"/>
              <a:t>moderate persistent and above </a:t>
            </a:r>
            <a:r>
              <a:rPr lang="en-US" dirty="0"/>
              <a:t>may be taking SMART, max </a:t>
            </a:r>
            <a:r>
              <a:rPr lang="en-US" b="1" dirty="0"/>
              <a:t>8 puffs </a:t>
            </a:r>
            <a:r>
              <a:rPr lang="en-US" dirty="0"/>
              <a:t>in 24 hour period</a:t>
            </a:r>
          </a:p>
          <a:p>
            <a:r>
              <a:rPr lang="en-US" dirty="0"/>
              <a:t>One approach: leave SMART at home- use albuterol for school</a:t>
            </a:r>
          </a:p>
          <a:p>
            <a:r>
              <a:rPr lang="en-US" dirty="0"/>
              <a:t>Advantages: </a:t>
            </a:r>
          </a:p>
          <a:p>
            <a:pPr lvl="1"/>
            <a:r>
              <a:rPr lang="en-US" dirty="0"/>
              <a:t>Avoids insurance issues (possibly needing 3 inhalers at one time)</a:t>
            </a:r>
          </a:p>
          <a:p>
            <a:pPr lvl="1"/>
            <a:r>
              <a:rPr lang="en-US" dirty="0"/>
              <a:t>Avoids potential safety issue of needing to keep track of total # of daily puffs between school and home</a:t>
            </a:r>
          </a:p>
          <a:p>
            <a:pPr lvl="1"/>
            <a:r>
              <a:rPr lang="en-US" dirty="0"/>
              <a:t>Simpler for school staff to understand in certain settings</a:t>
            </a:r>
          </a:p>
          <a:p>
            <a:r>
              <a:rPr lang="en-US" dirty="0"/>
              <a:t>Disadvantages:</a:t>
            </a:r>
          </a:p>
          <a:p>
            <a:pPr lvl="1"/>
            <a:r>
              <a:rPr lang="en-US" dirty="0"/>
              <a:t>Potentially confusing for families</a:t>
            </a:r>
          </a:p>
          <a:p>
            <a:pPr lvl="1"/>
            <a:r>
              <a:rPr lang="en-US" dirty="0"/>
              <a:t>Some kids report the relief is not as great with formoterol (anecdotal)</a:t>
            </a:r>
          </a:p>
          <a:p>
            <a:pPr lvl="1"/>
            <a:r>
              <a:rPr lang="en-US" dirty="0"/>
              <a:t>How do you fill out asthma action plan- one for home, one for school? Options?</a:t>
            </a:r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16504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DC4560-5BBF-497B-AF53-C21F7CFD42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School considerations for SMART- part two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ED9402-545B-499A-B9AE-24F5C7EBDB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/>
          <a:lstStyle/>
          <a:p>
            <a:r>
              <a:rPr lang="en-US" dirty="0"/>
              <a:t>Ages 12 and older: </a:t>
            </a:r>
            <a:r>
              <a:rPr lang="en-US" b="1" dirty="0"/>
              <a:t>intermittent and above </a:t>
            </a:r>
            <a:r>
              <a:rPr lang="en-US" dirty="0"/>
              <a:t>may be taking SMART, max </a:t>
            </a:r>
            <a:r>
              <a:rPr lang="en-US" b="1" dirty="0"/>
              <a:t>12 puffs </a:t>
            </a:r>
            <a:r>
              <a:rPr lang="en-US" dirty="0"/>
              <a:t>in 24 hour period (2 puffs q4)</a:t>
            </a:r>
          </a:p>
          <a:p>
            <a:r>
              <a:rPr lang="en-US" dirty="0"/>
              <a:t>One approach: leave SMART at home- albuterol for school- still</a:t>
            </a:r>
          </a:p>
          <a:p>
            <a:r>
              <a:rPr lang="en-US" dirty="0"/>
              <a:t>Other factors to consider:</a:t>
            </a:r>
          </a:p>
          <a:p>
            <a:pPr lvl="1"/>
            <a:r>
              <a:rPr lang="en-US" dirty="0"/>
              <a:t>Patients with intermittent or mild persistent asthma may not go through an inhaler very often- insurance issues not as relevant</a:t>
            </a:r>
          </a:p>
          <a:p>
            <a:pPr lvl="1"/>
            <a:r>
              <a:rPr lang="en-US" dirty="0"/>
              <a:t>2 puffs q4 hours- same as we have always advised with albuterol- safer/easier to keep track of</a:t>
            </a:r>
          </a:p>
          <a:p>
            <a:pPr lvl="1"/>
            <a:r>
              <a:rPr lang="en-US" dirty="0"/>
              <a:t>Still, some patients reporting less relief with formoterol (anecdotal)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67547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685578-3CF0-4131-A502-04AB725ABE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C57AAD-A207-48A0-A84C-01C17057D7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Asthma basics- epi, pathophysiology, classification, treatment</a:t>
            </a:r>
          </a:p>
          <a:p>
            <a:r>
              <a:rPr lang="en-US" dirty="0"/>
              <a:t>Asthma guidelines (NIH and GINA)- SMART and more</a:t>
            </a:r>
          </a:p>
          <a:p>
            <a:r>
              <a:rPr lang="en-US" dirty="0"/>
              <a:t>SMART at school</a:t>
            </a:r>
          </a:p>
          <a:p>
            <a:r>
              <a:rPr lang="en-US" dirty="0"/>
              <a:t>Advocacy/policy and how it relates to school health: stock albuterol, inhaler access and affordability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CBEFC48A-C035-423C-905E-F805D19796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011" y="5632892"/>
            <a:ext cx="2584335" cy="1088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5855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A86F91E-86E9-4508-89DA-089407660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Asthma emergencies in schools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1C48CB-9566-487C-ABD1-61ABC73576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257800" cy="4486275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Respiratory distress is a leading cause of 911 calls and EMS transports from schools</a:t>
            </a:r>
          </a:p>
          <a:p>
            <a:r>
              <a:rPr lang="en-US" dirty="0"/>
              <a:t>Leads to school absenteeism</a:t>
            </a:r>
          </a:p>
          <a:p>
            <a:endParaRPr lang="en-US" dirty="0"/>
          </a:p>
          <a:p>
            <a:r>
              <a:rPr lang="en-US" dirty="0"/>
              <a:t>Children with asthma should always have quick relief medication available</a:t>
            </a:r>
          </a:p>
          <a:p>
            <a:endParaRPr lang="en-US" dirty="0"/>
          </a:p>
          <a:p>
            <a:r>
              <a:rPr lang="en-US" dirty="0"/>
              <a:t>Encourage older students to self-carry their inhaler.</a:t>
            </a:r>
          </a:p>
          <a:p>
            <a:pPr lvl="1">
              <a:buFont typeface="Calibri" panose="020F0502020204030204" pitchFamily="34" charset="0"/>
              <a:buChar char="—"/>
            </a:pPr>
            <a:r>
              <a:rPr lang="en-US" dirty="0"/>
              <a:t>Parents should send a 2</a:t>
            </a:r>
            <a:r>
              <a:rPr lang="en-US" baseline="30000" dirty="0"/>
              <a:t>nd</a:t>
            </a:r>
            <a:r>
              <a:rPr lang="en-US" dirty="0"/>
              <a:t> inhaler to school (</a:t>
            </a:r>
            <a:r>
              <a:rPr lang="en-US" dirty="0" err="1"/>
              <a:t>esp</a:t>
            </a:r>
            <a:r>
              <a:rPr lang="en-US" dirty="0"/>
              <a:t> for young kids)</a:t>
            </a:r>
          </a:p>
          <a:p>
            <a:pPr lvl="1">
              <a:buFont typeface="Calibri" panose="020F0502020204030204" pitchFamily="34" charset="0"/>
              <a:buChar char="—"/>
            </a:pPr>
            <a:r>
              <a:rPr lang="en-US" dirty="0"/>
              <a:t>These students still need paperwork</a:t>
            </a:r>
          </a:p>
        </p:txBody>
      </p:sp>
      <p:pic>
        <p:nvPicPr>
          <p:cNvPr id="6" name="Content Placeholder 5" descr="A fire truck parked in a parking lot&#10;&#10;Description generated with very high confidence">
            <a:extLst>
              <a:ext uri="{FF2B5EF4-FFF2-40B4-BE49-F238E27FC236}">
                <a16:creationId xmlns:a16="http://schemas.microsoft.com/office/drawing/2014/main" id="{32048968-F806-44E0-A2A7-EE476C1D27D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r="1" b="9076"/>
          <a:stretch/>
        </p:blipFill>
        <p:spPr>
          <a:xfrm>
            <a:off x="6339468" y="2491793"/>
            <a:ext cx="5181600" cy="3019002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91C67B3-24E5-4611-96BA-1EF09B73022F}"/>
              </a:ext>
            </a:extLst>
          </p:cNvPr>
          <p:cNvSpPr txBox="1"/>
          <p:nvPr/>
        </p:nvSpPr>
        <p:spPr>
          <a:xfrm>
            <a:off x="1231194" y="6311900"/>
            <a:ext cx="27090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chemeClr val="bg2">
                    <a:lumMod val="25000"/>
                  </a:schemeClr>
                </a:solidFill>
              </a:rPr>
              <a:t>Slide adapted from Dr. Lynn Gerald</a:t>
            </a:r>
          </a:p>
        </p:txBody>
      </p:sp>
    </p:spTree>
    <p:extLst>
      <p:ext uri="{BB962C8B-B14F-4D97-AF65-F5344CB8AC3E}">
        <p14:creationId xmlns:p14="http://schemas.microsoft.com/office/powerpoint/2010/main" val="26442004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A294D7-4472-4E58-92BA-6A1072D39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048" y="256141"/>
            <a:ext cx="11227904" cy="1325563"/>
          </a:xfrm>
        </p:spPr>
        <p:txBody>
          <a:bodyPr/>
          <a:lstStyle/>
          <a:p>
            <a:r>
              <a:rPr lang="en-US" dirty="0"/>
              <a:t>Example: Stock albuterol legislation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C7F12-1D99-4403-A974-998B65799D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18514" y="1825625"/>
            <a:ext cx="5377485" cy="4351338"/>
          </a:xfrm>
        </p:spPr>
        <p:txBody>
          <a:bodyPr>
            <a:normAutofit/>
          </a:bodyPr>
          <a:lstStyle/>
          <a:p>
            <a:r>
              <a:rPr lang="en-US" sz="2400" b="1" dirty="0"/>
              <a:t>Concept</a:t>
            </a:r>
            <a:r>
              <a:rPr lang="en-US" sz="2400" dirty="0"/>
              <a:t>: a state law that allows schools to keep/use an undesignated albuterol inhaler.</a:t>
            </a:r>
          </a:p>
          <a:p>
            <a:r>
              <a:rPr lang="en-US" sz="2400" b="1" dirty="0"/>
              <a:t>Background</a:t>
            </a:r>
            <a:r>
              <a:rPr lang="en-US" sz="2400" dirty="0"/>
              <a:t>: 50 states have Epi-Pen</a:t>
            </a:r>
          </a:p>
          <a:p>
            <a:pPr lvl="1">
              <a:buFont typeface="Trebuchet MS" panose="020B0603020202020204" pitchFamily="34" charset="0"/>
              <a:buChar char="—"/>
            </a:pPr>
            <a:r>
              <a:rPr lang="en-US" sz="2000" dirty="0"/>
              <a:t>20 stock albuterol laws, 2 guidelines</a:t>
            </a:r>
          </a:p>
          <a:p>
            <a:r>
              <a:rPr lang="en-US" sz="2400" dirty="0"/>
              <a:t>Laws should be written broadly (for respiratory distress)</a:t>
            </a:r>
          </a:p>
          <a:p>
            <a:r>
              <a:rPr lang="en-US" sz="2400" dirty="0"/>
              <a:t>Some laws in US and Canada inspired by student deaths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026" name="Picture 2" descr="Albuterol Stocking Map State by State 2021">
            <a:extLst>
              <a:ext uri="{FF2B5EF4-FFF2-40B4-BE49-F238E27FC236}">
                <a16:creationId xmlns:a16="http://schemas.microsoft.com/office/drawing/2014/main" id="{82B9E146-916B-41B9-ACC9-B437381790BF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1885" y="1825625"/>
            <a:ext cx="5181600" cy="3838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B5C2CB5-FC77-4B9E-808A-64D733361377}"/>
              </a:ext>
            </a:extLst>
          </p:cNvPr>
          <p:cNvSpPr txBox="1"/>
          <p:nvPr/>
        </p:nvSpPr>
        <p:spPr>
          <a:xfrm>
            <a:off x="3604938" y="6185365"/>
            <a:ext cx="38534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Aafa.org		AJRCCM Sept 2021 </a:t>
            </a:r>
          </a:p>
        </p:txBody>
      </p:sp>
    </p:spTree>
    <p:extLst>
      <p:ext uri="{BB962C8B-B14F-4D97-AF65-F5344CB8AC3E}">
        <p14:creationId xmlns:p14="http://schemas.microsoft.com/office/powerpoint/2010/main" val="48184894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FC58D2-95E4-45AB-B6FD-A91AFD22F9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Traditional Model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F110F88-F0DB-4E0F-B19E-88A047EA49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Child has personal albuterol inhaler and spacer at school</a:t>
            </a:r>
          </a:p>
          <a:p>
            <a:r>
              <a:rPr lang="en-US" dirty="0"/>
              <a:t>Medication form(s)</a:t>
            </a:r>
          </a:p>
          <a:p>
            <a:r>
              <a:rPr lang="en-US" dirty="0"/>
              <a:t>Paperwork signed by doctor, parent, nurse</a:t>
            </a:r>
          </a:p>
          <a:p>
            <a:endParaRPr lang="en-US" dirty="0"/>
          </a:p>
        </p:txBody>
      </p:sp>
      <p:pic>
        <p:nvPicPr>
          <p:cNvPr id="6" name="Picture 2" descr="Parent Child Holding Hands Stock Vector ...">
            <a:extLst>
              <a:ext uri="{FF2B5EF4-FFF2-40B4-BE49-F238E27FC236}">
                <a16:creationId xmlns:a16="http://schemas.microsoft.com/office/drawing/2014/main" id="{D778FDFC-8A32-4C8C-9207-EFFD57018D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881" y="3715282"/>
            <a:ext cx="1111975" cy="2081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Form-Clip-Art | Kiva Therapeutics">
            <a:extLst>
              <a:ext uri="{FF2B5EF4-FFF2-40B4-BE49-F238E27FC236}">
                <a16:creationId xmlns:a16="http://schemas.microsoft.com/office/drawing/2014/main" id="{68D8A9C2-379D-4F07-8424-854178F9C2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698" y="4316280"/>
            <a:ext cx="1027569" cy="879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30+ Doctor Signing Clipboard Stock ...">
            <a:extLst>
              <a:ext uri="{FF2B5EF4-FFF2-40B4-BE49-F238E27FC236}">
                <a16:creationId xmlns:a16="http://schemas.microsoft.com/office/drawing/2014/main" id="{EB98687E-EA51-4703-AEC6-B073BB1690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7584" y="3640183"/>
            <a:ext cx="1809879" cy="2425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Free Vectors | Spacer (inhalation)">
            <a:extLst>
              <a:ext uri="{FF2B5EF4-FFF2-40B4-BE49-F238E27FC236}">
                <a16:creationId xmlns:a16="http://schemas.microsoft.com/office/drawing/2014/main" id="{208C5380-FCBB-4324-B6C5-5B737AB247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2680" y="3569587"/>
            <a:ext cx="1549932" cy="1549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Form-Clip-Art | Kiva Therapeutics">
            <a:extLst>
              <a:ext uri="{FF2B5EF4-FFF2-40B4-BE49-F238E27FC236}">
                <a16:creationId xmlns:a16="http://schemas.microsoft.com/office/drawing/2014/main" id="{9F7CEC72-B857-4CED-8767-EB1A0CE13C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0062" y="5009369"/>
            <a:ext cx="1027569" cy="879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The Role of the School Nurse">
            <a:extLst>
              <a:ext uri="{FF2B5EF4-FFF2-40B4-BE49-F238E27FC236}">
                <a16:creationId xmlns:a16="http://schemas.microsoft.com/office/drawing/2014/main" id="{CB8B3380-830A-41A4-9759-F2862D8087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8579" y="3839005"/>
            <a:ext cx="1380212" cy="2025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416046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60E91-AAC6-4D0E-B739-FF826E635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558" y="153192"/>
            <a:ext cx="10515600" cy="1325563"/>
          </a:xfrm>
        </p:spPr>
        <p:txBody>
          <a:bodyPr/>
          <a:lstStyle/>
          <a:p>
            <a:r>
              <a:rPr lang="en-US" b="1" dirty="0"/>
              <a:t>Not so simple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2ED6BB-91FD-4916-83A5-EF24A32167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558" y="1478755"/>
            <a:ext cx="10892883" cy="435133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Up to 80% of students with asthma do not have albuterol + paperwork at school</a:t>
            </a:r>
          </a:p>
          <a:p>
            <a:r>
              <a:rPr lang="en-US" dirty="0"/>
              <a:t>Baltimore City anecdotal examples (asthma prevalence 20-30%):</a:t>
            </a:r>
          </a:p>
          <a:p>
            <a:pPr lvl="1">
              <a:buFont typeface="Trebuchet MS" panose="020B0603020202020204" pitchFamily="34" charset="0"/>
              <a:buChar char="—"/>
            </a:pPr>
            <a:r>
              <a:rPr lang="en-US" u="sng" dirty="0"/>
              <a:t>Worst case</a:t>
            </a:r>
            <a:r>
              <a:rPr lang="en-US" dirty="0"/>
              <a:t>: high school (480 students): 0 asthma forms/meds</a:t>
            </a:r>
          </a:p>
          <a:p>
            <a:pPr lvl="1">
              <a:buFont typeface="Trebuchet MS" panose="020B0603020202020204" pitchFamily="34" charset="0"/>
              <a:buChar char="—"/>
            </a:pPr>
            <a:r>
              <a:rPr lang="en-US" u="sng" dirty="0"/>
              <a:t>Better case</a:t>
            </a:r>
            <a:r>
              <a:rPr lang="en-US" dirty="0"/>
              <a:t>: elementary/middle school (1500 students) w a school-based health center: ~ ½ of </a:t>
            </a:r>
            <a:r>
              <a:rPr lang="en-US" b="1" dirty="0"/>
              <a:t>known</a:t>
            </a:r>
            <a:r>
              <a:rPr lang="en-US" dirty="0"/>
              <a:t> asthmatics had forms/meds</a:t>
            </a:r>
          </a:p>
          <a:p>
            <a:r>
              <a:rPr lang="en-US" dirty="0"/>
              <a:t>Alabama data (2005): 5 school systems/36 elementary schools- among children with MD-diagnosed asthma and prescribed asthma controllers:</a:t>
            </a:r>
          </a:p>
          <a:p>
            <a:pPr lvl="1">
              <a:buFont typeface="Calibri" panose="020F0502020204030204" pitchFamily="34" charset="0"/>
              <a:buChar char="—"/>
            </a:pPr>
            <a:r>
              <a:rPr lang="en-US" dirty="0"/>
              <a:t>No student had a complete asthma action plan on file</a:t>
            </a:r>
          </a:p>
          <a:p>
            <a:pPr lvl="1">
              <a:buFont typeface="Calibri" panose="020F0502020204030204" pitchFamily="34" charset="0"/>
              <a:buChar char="—"/>
            </a:pPr>
            <a:r>
              <a:rPr lang="en-US" dirty="0"/>
              <a:t>14% had albuterol physically available at school</a:t>
            </a:r>
          </a:p>
          <a:p>
            <a:pPr lvl="1">
              <a:buFont typeface="Calibri" panose="020F0502020204030204" pitchFamily="34" charset="0"/>
              <a:buChar char="—"/>
            </a:pPr>
            <a:r>
              <a:rPr lang="en-US" dirty="0"/>
              <a:t>Albuterol availability not predicted by sex, race, insurance status, asthma severity, self-reported healthcare utilization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DFFCA9E-D225-429A-8A28-2259F8FD8EE2}"/>
              </a:ext>
            </a:extLst>
          </p:cNvPr>
          <p:cNvSpPr txBox="1"/>
          <p:nvPr/>
        </p:nvSpPr>
        <p:spPr>
          <a:xfrm>
            <a:off x="825190" y="6069293"/>
            <a:ext cx="3919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/>
              <a:t>Pediatr</a:t>
            </a:r>
            <a:r>
              <a:rPr lang="en-US" i="1" dirty="0"/>
              <a:t> Allergy Immunol </a:t>
            </a:r>
            <a:r>
              <a:rPr lang="en-US" i="1" dirty="0" err="1"/>
              <a:t>Pulmonol</a:t>
            </a:r>
            <a:r>
              <a:rPr lang="en-US" i="1" dirty="0"/>
              <a:t> </a:t>
            </a:r>
            <a:r>
              <a:rPr lang="en-US" dirty="0"/>
              <a:t>2012</a:t>
            </a:r>
          </a:p>
        </p:txBody>
      </p:sp>
    </p:spTree>
    <p:extLst>
      <p:ext uri="{BB962C8B-B14F-4D97-AF65-F5344CB8AC3E}">
        <p14:creationId xmlns:p14="http://schemas.microsoft.com/office/powerpoint/2010/main" val="99258287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F633807D-6691-4FD7-9F3D-D0F63768A0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025" y="361828"/>
            <a:ext cx="12192000" cy="1325563"/>
          </a:xfrm>
        </p:spPr>
        <p:txBody>
          <a:bodyPr>
            <a:normAutofit/>
          </a:bodyPr>
          <a:lstStyle/>
          <a:p>
            <a:r>
              <a:rPr lang="en-US" sz="3000" b="1" dirty="0"/>
              <a:t>Social determinants of health and school albuterol        health disparities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4971A57-D75C-4974-953E-E44424D33E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058" r="-2346" b="9764"/>
          <a:stretch/>
        </p:blipFill>
        <p:spPr>
          <a:xfrm>
            <a:off x="3297282" y="2130432"/>
            <a:ext cx="4005807" cy="319276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0071474-95BA-45A6-9405-CFED3B529947}"/>
              </a:ext>
            </a:extLst>
          </p:cNvPr>
          <p:cNvSpPr txBox="1"/>
          <p:nvPr/>
        </p:nvSpPr>
        <p:spPr>
          <a:xfrm>
            <a:off x="1283836" y="2200009"/>
            <a:ext cx="1871025" cy="92333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Literacy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Health literacy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English fluency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3FE5CF4-C8DC-4E8A-B5E6-30D791908275}"/>
              </a:ext>
            </a:extLst>
          </p:cNvPr>
          <p:cNvSpPr txBox="1"/>
          <p:nvPr/>
        </p:nvSpPr>
        <p:spPr>
          <a:xfrm>
            <a:off x="313842" y="4166835"/>
            <a:ext cx="3324229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$ for extra inhaler and spacer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$ for school form fees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Ability to take off work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Access to transportation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E1D09DC-6E3E-4143-947E-EA63A440B46B}"/>
              </a:ext>
            </a:extLst>
          </p:cNvPr>
          <p:cNvSpPr txBox="1"/>
          <p:nvPr/>
        </p:nvSpPr>
        <p:spPr>
          <a:xfrm>
            <a:off x="7303089" y="3909635"/>
            <a:ext cx="4288689" cy="92333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Area has sufficient PCPs/specialists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Internet access/community broadband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School can afford full-time school nurse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C55912F-D340-4798-8268-928462587A5F}"/>
              </a:ext>
            </a:extLst>
          </p:cNvPr>
          <p:cNvSpPr txBox="1"/>
          <p:nvPr/>
        </p:nvSpPr>
        <p:spPr>
          <a:xfrm>
            <a:off x="3484393" y="5543748"/>
            <a:ext cx="4029729" cy="646331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Parental support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Perception/normalization of asthma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9906A62-F6A7-43CC-A4CF-34FAE81564F9}"/>
              </a:ext>
            </a:extLst>
          </p:cNvPr>
          <p:cNvSpPr txBox="1"/>
          <p:nvPr/>
        </p:nvSpPr>
        <p:spPr>
          <a:xfrm>
            <a:off x="7514123" y="2108126"/>
            <a:ext cx="4177682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Asthma is properly diagnosed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PCP and/or specialist relationship exists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Insurance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Ability to navigate healthcare system</a:t>
            </a:r>
          </a:p>
        </p:txBody>
      </p:sp>
      <p:sp>
        <p:nvSpPr>
          <p:cNvPr id="15" name="Arrow: Pentagon 14">
            <a:extLst>
              <a:ext uri="{FF2B5EF4-FFF2-40B4-BE49-F238E27FC236}">
                <a16:creationId xmlns:a16="http://schemas.microsoft.com/office/drawing/2014/main" id="{F15C95FD-CAC3-4963-B770-D6A2B2D84930}"/>
              </a:ext>
            </a:extLst>
          </p:cNvPr>
          <p:cNvSpPr/>
          <p:nvPr/>
        </p:nvSpPr>
        <p:spPr>
          <a:xfrm rot="12001040">
            <a:off x="3282845" y="2676029"/>
            <a:ext cx="381505" cy="276689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row: Pentagon 15">
            <a:extLst>
              <a:ext uri="{FF2B5EF4-FFF2-40B4-BE49-F238E27FC236}">
                <a16:creationId xmlns:a16="http://schemas.microsoft.com/office/drawing/2014/main" id="{05D71068-E8A4-4366-87E9-581BCCA7C025}"/>
              </a:ext>
            </a:extLst>
          </p:cNvPr>
          <p:cNvSpPr/>
          <p:nvPr/>
        </p:nvSpPr>
        <p:spPr>
          <a:xfrm rot="9845275">
            <a:off x="3788771" y="4185285"/>
            <a:ext cx="381505" cy="276689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Arrow: Pentagon 16">
            <a:extLst>
              <a:ext uri="{FF2B5EF4-FFF2-40B4-BE49-F238E27FC236}">
                <a16:creationId xmlns:a16="http://schemas.microsoft.com/office/drawing/2014/main" id="{8C5C7F7A-6DB4-46D4-A97F-886BA13D5052}"/>
              </a:ext>
            </a:extLst>
          </p:cNvPr>
          <p:cNvSpPr/>
          <p:nvPr/>
        </p:nvSpPr>
        <p:spPr>
          <a:xfrm rot="5400000">
            <a:off x="4998863" y="5134991"/>
            <a:ext cx="381505" cy="276689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Arrow: Pentagon 17">
            <a:extLst>
              <a:ext uri="{FF2B5EF4-FFF2-40B4-BE49-F238E27FC236}">
                <a16:creationId xmlns:a16="http://schemas.microsoft.com/office/drawing/2014/main" id="{A8EAE1DB-A73C-42E1-A756-726EF0B2094B}"/>
              </a:ext>
            </a:extLst>
          </p:cNvPr>
          <p:cNvSpPr/>
          <p:nvPr/>
        </p:nvSpPr>
        <p:spPr>
          <a:xfrm rot="1927987">
            <a:off x="6737756" y="4247102"/>
            <a:ext cx="381505" cy="276689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Arrow: Pentagon 18">
            <a:extLst>
              <a:ext uri="{FF2B5EF4-FFF2-40B4-BE49-F238E27FC236}">
                <a16:creationId xmlns:a16="http://schemas.microsoft.com/office/drawing/2014/main" id="{C304B663-53FB-49C7-BFDE-49F1B30B4603}"/>
              </a:ext>
            </a:extLst>
          </p:cNvPr>
          <p:cNvSpPr/>
          <p:nvPr/>
        </p:nvSpPr>
        <p:spPr>
          <a:xfrm rot="21101730">
            <a:off x="6903602" y="2523329"/>
            <a:ext cx="381505" cy="276689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7C9F8D6F-18F2-43F3-AE54-9EAEA8814EA2}"/>
              </a:ext>
            </a:extLst>
          </p:cNvPr>
          <p:cNvSpPr/>
          <p:nvPr/>
        </p:nvSpPr>
        <p:spPr>
          <a:xfrm>
            <a:off x="7961970" y="782293"/>
            <a:ext cx="501805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0982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E81EC95-10FE-299B-C18B-9CAAF94411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1703" y="4739977"/>
            <a:ext cx="3577107" cy="196973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A25A6F4-950B-5D5A-6341-EBE3F94462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Guidelines for stock inhaler programs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E3CA1A-A12E-4FE8-05DD-31FC3638B5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561" y="1392863"/>
            <a:ext cx="7436496" cy="30715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042B4EE-5680-420F-15CE-2959F4A533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7884" y="1395756"/>
            <a:ext cx="4869379" cy="9654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7235CE3-F18E-225E-C2CD-B01F38EF2E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62199" y="3125202"/>
            <a:ext cx="2807604" cy="19697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54E21C7-2A6C-F148-7B5E-92E9F1D47E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35508" y="4927150"/>
            <a:ext cx="3988457" cy="159538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037E2E2-7101-480C-A6DF-D7D168F84919}"/>
              </a:ext>
            </a:extLst>
          </p:cNvPr>
          <p:cNvSpPr txBox="1"/>
          <p:nvPr/>
        </p:nvSpPr>
        <p:spPr>
          <a:xfrm>
            <a:off x="370561" y="6401932"/>
            <a:ext cx="25313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chemeClr val="bg2">
                    <a:lumMod val="25000"/>
                  </a:schemeClr>
                </a:solidFill>
              </a:rPr>
              <a:t>Slide courtesy of Dr. Lynn Gerald</a:t>
            </a:r>
          </a:p>
        </p:txBody>
      </p:sp>
    </p:spTree>
    <p:extLst>
      <p:ext uri="{BB962C8B-B14F-4D97-AF65-F5344CB8AC3E}">
        <p14:creationId xmlns:p14="http://schemas.microsoft.com/office/powerpoint/2010/main" val="105673707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39309" y="97223"/>
            <a:ext cx="11666291" cy="1143000"/>
          </a:xfrm>
        </p:spPr>
        <p:txBody>
          <a:bodyPr>
            <a:normAutofit/>
          </a:bodyPr>
          <a:lstStyle/>
          <a:p>
            <a:r>
              <a:rPr lang="en-US" b="1" dirty="0">
                <a:cs typeface="Arial" pitchFamily="34" charset="0"/>
              </a:rPr>
              <a:t>Stock inhalers for schools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03E8B45-0BCE-F2A2-2D15-BD9BE2BE885A}"/>
              </a:ext>
            </a:extLst>
          </p:cNvPr>
          <p:cNvSpPr txBox="1"/>
          <p:nvPr/>
        </p:nvSpPr>
        <p:spPr>
          <a:xfrm>
            <a:off x="343309" y="1523624"/>
            <a:ext cx="3350580" cy="14198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189" indent="-457189" algn="ctr">
              <a:lnSpc>
                <a:spcPct val="150000"/>
              </a:lnSpc>
              <a:buFont typeface="+mj-lt"/>
              <a:buAutoNum type="arabicPeriod"/>
            </a:pPr>
            <a:r>
              <a:rPr lang="en-US" sz="2000" dirty="0">
                <a:latin typeface="Arial Nova" panose="020B0504020202020204" pitchFamily="34" charset="0"/>
              </a:rPr>
              <a:t>Single, short acting beta agonist (SABA) inhaler (albuterol)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8FB28AC-36F9-49F0-17BA-BF6B78A710B2}"/>
              </a:ext>
            </a:extLst>
          </p:cNvPr>
          <p:cNvSpPr txBox="1"/>
          <p:nvPr/>
        </p:nvSpPr>
        <p:spPr>
          <a:xfrm>
            <a:off x="4330861" y="1451584"/>
            <a:ext cx="3466809" cy="1685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189" indent="-457189">
              <a:lnSpc>
                <a:spcPct val="150000"/>
              </a:lnSpc>
              <a:buFont typeface="+mj-lt"/>
              <a:buAutoNum type="arabicPeriod" startAt="2"/>
            </a:pPr>
            <a:r>
              <a:rPr lang="en-US" sz="2000" dirty="0">
                <a:latin typeface="Arial Nova" panose="020B0504020202020204" pitchFamily="34" charset="0"/>
              </a:rPr>
              <a:t>Supply of disposable     </a:t>
            </a:r>
            <a:r>
              <a:rPr lang="en-US" sz="2000" dirty="0" err="1">
                <a:latin typeface="Arial Nova" panose="020B0504020202020204" pitchFamily="34" charset="0"/>
              </a:rPr>
              <a:t>valved</a:t>
            </a:r>
            <a:r>
              <a:rPr lang="en-US" sz="2000" dirty="0">
                <a:latin typeface="Arial Nova" panose="020B0504020202020204" pitchFamily="34" charset="0"/>
              </a:rPr>
              <a:t> holding chambers (e.g., </a:t>
            </a:r>
            <a:r>
              <a:rPr lang="en-US" sz="2000" dirty="0" err="1">
                <a:latin typeface="Arial Nova" panose="020B0504020202020204" pitchFamily="34" charset="0"/>
              </a:rPr>
              <a:t>LiteAire</a:t>
            </a:r>
            <a:r>
              <a:rPr lang="en-US" sz="2000" baseline="30000" dirty="0">
                <a:latin typeface="Arial Nova" panose="020B0504020202020204" pitchFamily="34" charset="0"/>
              </a:rPr>
              <a:t>®</a:t>
            </a:r>
            <a:r>
              <a:rPr lang="en-US" sz="2000" dirty="0">
                <a:latin typeface="Arial Nova" panose="020B0504020202020204" pitchFamily="34" charset="0"/>
              </a:rPr>
              <a:t>)</a:t>
            </a:r>
          </a:p>
          <a:p>
            <a:endParaRPr lang="en-US" sz="135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8E0AC87-C68F-47CB-EAED-E8F69ECE6CF1}"/>
              </a:ext>
            </a:extLst>
          </p:cNvPr>
          <p:cNvSpPr txBox="1"/>
          <p:nvPr/>
        </p:nvSpPr>
        <p:spPr>
          <a:xfrm>
            <a:off x="8381882" y="1576459"/>
            <a:ext cx="3466809" cy="9157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189" indent="-457189">
              <a:buFont typeface="+mj-lt"/>
              <a:buAutoNum type="arabicPeriod" startAt="3"/>
            </a:pPr>
            <a:r>
              <a:rPr lang="en-US" sz="2000" dirty="0">
                <a:latin typeface="Arial Nova" panose="020B0504020202020204" pitchFamily="34" charset="0"/>
              </a:rPr>
              <a:t>Standing medical order and protocol</a:t>
            </a:r>
          </a:p>
          <a:p>
            <a:endParaRPr lang="en-US" sz="1351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B97B02C-EED6-F4EF-BC4F-9EB9E69BE7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9359" y="2366431"/>
            <a:ext cx="2839695" cy="38267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8830B46-4AAB-6F0E-3E1D-2FB6893E21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82" b="89681" l="7113" r="96653">
                        <a14:foregroundMark x1="7113" y1="64619" x2="7113" y2="64619"/>
                        <a14:foregroundMark x1="61506" y1="29238" x2="61506" y2="29238"/>
                        <a14:foregroundMark x1="52720" y1="27273" x2="52720" y2="27273"/>
                        <a14:foregroundMark x1="50209" y1="27764" x2="50209" y2="27764"/>
                        <a14:foregroundMark x1="96653" y1="45455" x2="94770" y2="454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233" y="2943436"/>
            <a:ext cx="3612339" cy="307577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8C599D0-3291-F3F5-75AD-42C508659E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191" b="89888" l="9456" r="89685">
                        <a14:foregroundMark x1="57880" y1="9888" x2="57880" y2="9888"/>
                        <a14:foregroundMark x1="51576" y1="8989" x2="51576" y2="8989"/>
                        <a14:foregroundMark x1="67335" y1="9213" x2="67335" y2="9213"/>
                        <a14:foregroundMark x1="48138" y1="11011" x2="48138" y2="11011"/>
                        <a14:foregroundMark x1="47564" y1="14607" x2="48997" y2="13483"/>
                        <a14:foregroundMark x1="67622" y1="7640" x2="67622" y2="7640"/>
                        <a14:foregroundMark x1="70201" y1="12584" x2="70201" y2="12584"/>
                        <a14:foregroundMark x1="70487" y1="17079" x2="70487" y2="17079"/>
                        <a14:foregroundMark x1="71347" y1="15730" x2="71347" y2="15730"/>
                        <a14:foregroundMark x1="67335" y1="7191" x2="67335" y2="7191"/>
                        <a14:foregroundMark x1="66189" y1="9438" x2="66189" y2="9438"/>
                        <a14:foregroundMark x1="67908" y1="9888" x2="67908" y2="9888"/>
                        <a14:foregroundMark x1="66762" y1="9663" x2="66762" y2="9663"/>
                        <a14:foregroundMark x1="67908" y1="11011" x2="67908" y2="11011"/>
                        <a14:foregroundMark x1="65043" y1="10787" x2="65043" y2="10787"/>
                        <a14:foregroundMark x1="32092" y1="72360" x2="32092" y2="7236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972200">
            <a:off x="802225" y="3242727"/>
            <a:ext cx="2169344" cy="270140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3352466-322C-442F-9D94-0FAD0AB5174E}"/>
              </a:ext>
            </a:extLst>
          </p:cNvPr>
          <p:cNvSpPr txBox="1"/>
          <p:nvPr/>
        </p:nvSpPr>
        <p:spPr>
          <a:xfrm>
            <a:off x="773994" y="6296644"/>
            <a:ext cx="25313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chemeClr val="bg2">
                    <a:lumMod val="25000"/>
                  </a:schemeClr>
                </a:solidFill>
              </a:rPr>
              <a:t>Slide courtesy of Dr. Lynn Gerald</a:t>
            </a:r>
          </a:p>
        </p:txBody>
      </p:sp>
    </p:spTree>
    <p:extLst>
      <p:ext uri="{BB962C8B-B14F-4D97-AF65-F5344CB8AC3E}">
        <p14:creationId xmlns:p14="http://schemas.microsoft.com/office/powerpoint/2010/main" val="41279041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3E59ECC-BA2D-448F-817F-13AF45B07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083" y="266623"/>
            <a:ext cx="12165980" cy="1424065"/>
          </a:xfrm>
        </p:spPr>
        <p:txBody>
          <a:bodyPr>
            <a:normAutofit/>
          </a:bodyPr>
          <a:lstStyle/>
          <a:p>
            <a:r>
              <a:rPr lang="en-US" sz="3600" b="1" dirty="0"/>
              <a:t>How does stock albuterol legislation address health disparities?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AEDA6B-7551-417A-BFEA-9FA928EC33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7840" y="1569147"/>
            <a:ext cx="10515600" cy="453210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Recognizes:</a:t>
            </a:r>
          </a:p>
          <a:p>
            <a:pPr lvl="1">
              <a:buFont typeface="System Font Regular"/>
              <a:buChar char="—"/>
            </a:pPr>
            <a:r>
              <a:rPr lang="en-US" dirty="0"/>
              <a:t>All with asthma need access to albuterol in school </a:t>
            </a:r>
          </a:p>
          <a:p>
            <a:pPr lvl="1">
              <a:buFont typeface="System Font Regular"/>
              <a:buChar char="—"/>
            </a:pPr>
            <a:r>
              <a:rPr lang="en-US" dirty="0"/>
              <a:t>Those with higher asthma morbidity/risk less likely to have it</a:t>
            </a:r>
          </a:p>
          <a:p>
            <a:r>
              <a:rPr lang="en-US" dirty="0"/>
              <a:t>Allows school to recognize and treat symptoms</a:t>
            </a:r>
          </a:p>
          <a:p>
            <a:r>
              <a:rPr lang="en-US" dirty="0"/>
              <a:t>Saves lives, fewer 911 calls</a:t>
            </a:r>
          </a:p>
          <a:p>
            <a:r>
              <a:rPr lang="en-US" dirty="0"/>
              <a:t>Less missed class (students) and work (parents)</a:t>
            </a:r>
          </a:p>
          <a:p>
            <a:r>
              <a:rPr lang="en-US" dirty="0"/>
              <a:t>Helps schools identify students who need help connecting with medical care</a:t>
            </a:r>
          </a:p>
          <a:p>
            <a:r>
              <a:rPr lang="en-US" dirty="0"/>
              <a:t>Costs ~$150/school/year</a:t>
            </a:r>
          </a:p>
          <a:p>
            <a:r>
              <a:rPr lang="en-US" b="1" dirty="0"/>
              <a:t>NOT</a:t>
            </a:r>
            <a:r>
              <a:rPr lang="en-US" dirty="0"/>
              <a:t> intended to replace the “usual” way (forms, personal meds, primary care or specialist management still ideal)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DF9BC24-2244-476C-BC91-726BCB07868F}"/>
              </a:ext>
            </a:extLst>
          </p:cNvPr>
          <p:cNvSpPr txBox="1"/>
          <p:nvPr/>
        </p:nvSpPr>
        <p:spPr>
          <a:xfrm>
            <a:off x="737840" y="6222045"/>
            <a:ext cx="33284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Lowe J Allergy Clin Immunol 2021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5C157AB-1EE8-4929-BC67-584DD508AA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058" r="-2346" b="9764"/>
          <a:stretch/>
        </p:blipFill>
        <p:spPr>
          <a:xfrm>
            <a:off x="9294089" y="1569147"/>
            <a:ext cx="2679252" cy="2135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89421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F050E8-6223-4303-A920-3896E27A71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protocol: Virginia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9F38BB7-DC3E-455A-AE38-1A33E6B1CF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50979"/>
          <a:stretch/>
        </p:blipFill>
        <p:spPr>
          <a:xfrm>
            <a:off x="140730" y="1690688"/>
            <a:ext cx="6408409" cy="3683079"/>
          </a:xfrm>
        </p:spPr>
      </p:pic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4C1873E3-6F6D-4F75-83CE-BF6D7D509D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5971" r="4130"/>
          <a:stretch/>
        </p:blipFill>
        <p:spPr>
          <a:xfrm>
            <a:off x="6356196" y="1601746"/>
            <a:ext cx="5531005" cy="365450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DF24FB7-1E75-425D-B84C-456BBBB6EC35}"/>
              </a:ext>
            </a:extLst>
          </p:cNvPr>
          <p:cNvSpPr txBox="1"/>
          <p:nvPr/>
        </p:nvSpPr>
        <p:spPr>
          <a:xfrm>
            <a:off x="525965" y="5687121"/>
            <a:ext cx="7154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Standardized online training available- Arizona, American Lung Association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662968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84479C-7A39-4586-94E1-AA1AFC4A77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Maryland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066E7F-A241-40C4-97EF-397808CEFD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3941" y="1748948"/>
            <a:ext cx="6536666" cy="443021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5 year process</a:t>
            </a:r>
          </a:p>
          <a:p>
            <a:r>
              <a:rPr lang="en-US" dirty="0"/>
              <a:t>Bipartisan support</a:t>
            </a:r>
          </a:p>
          <a:p>
            <a:r>
              <a:rPr lang="en-US" dirty="0"/>
              <a:t>Law passed in spring 2024, went into effect 7/1/24</a:t>
            </a:r>
          </a:p>
          <a:p>
            <a:pPr lvl="1"/>
            <a:r>
              <a:rPr lang="en-US" b="1" dirty="0"/>
              <a:t>Requires</a:t>
            </a:r>
            <a:r>
              <a:rPr lang="en-US" dirty="0"/>
              <a:t> public schools and </a:t>
            </a:r>
            <a:r>
              <a:rPr lang="en-US" b="1" dirty="0"/>
              <a:t>authorizes</a:t>
            </a:r>
            <a:r>
              <a:rPr lang="en-US" dirty="0"/>
              <a:t> private schools to have stock albuterol</a:t>
            </a:r>
          </a:p>
          <a:p>
            <a:pPr lvl="1"/>
            <a:r>
              <a:rPr lang="en-US" b="1" dirty="0"/>
              <a:t>Requires</a:t>
            </a:r>
            <a:r>
              <a:rPr lang="en-US" dirty="0"/>
              <a:t> standardized training to recognize asthma, food allergy, and differentiating</a:t>
            </a:r>
          </a:p>
          <a:p>
            <a:pPr lvl="1"/>
            <a:r>
              <a:rPr lang="en-US" dirty="0"/>
              <a:t>Protocols being written by Maryland Department of Health</a:t>
            </a:r>
          </a:p>
          <a:p>
            <a:pPr lvl="1"/>
            <a:r>
              <a:rPr lang="en-US" dirty="0"/>
              <a:t>Will likely be implemented 2025-2026 school year</a:t>
            </a:r>
          </a:p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E81144F-AD18-4EC9-9E67-5E213894A65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25023" t="20221" r="23069" b="15472"/>
          <a:stretch/>
        </p:blipFill>
        <p:spPr>
          <a:xfrm>
            <a:off x="7522785" y="3429000"/>
            <a:ext cx="3134706" cy="3106024"/>
          </a:xfrm>
          <a:prstGeom prst="rect">
            <a:avLst/>
          </a:prstGeom>
        </p:spPr>
      </p:pic>
      <p:pic>
        <p:nvPicPr>
          <p:cNvPr id="6" name="Content Placeholder 9">
            <a:extLst>
              <a:ext uri="{FF2B5EF4-FFF2-40B4-BE49-F238E27FC236}">
                <a16:creationId xmlns:a16="http://schemas.microsoft.com/office/drawing/2014/main" id="{DD6DA46C-9290-4DC6-91FF-E0FB7E5796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2784" y="707420"/>
            <a:ext cx="3134707" cy="2344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9798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-59484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Epidemiology: USA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17" y="1020032"/>
            <a:ext cx="11480201" cy="5714858"/>
          </a:xfrm>
        </p:spPr>
        <p:txBody>
          <a:bodyPr>
            <a:normAutofit/>
          </a:bodyPr>
          <a:lstStyle/>
          <a:p>
            <a:pPr marL="305435" indent="-305435">
              <a:lnSpc>
                <a:spcPct val="150000"/>
              </a:lnSpc>
              <a:defRPr/>
            </a:pPr>
            <a:r>
              <a:rPr lang="en-US" sz="2000" dirty="0">
                <a:latin typeface="Calibri"/>
                <a:cs typeface="Calibri"/>
              </a:rPr>
              <a:t>Asthma is the </a:t>
            </a:r>
            <a:r>
              <a:rPr lang="en-US" sz="2000" b="1" dirty="0">
                <a:latin typeface="Calibri"/>
                <a:cs typeface="Calibri"/>
              </a:rPr>
              <a:t>most common chronic disease in childhood </a:t>
            </a:r>
            <a:r>
              <a:rPr lang="en-US" sz="2000" dirty="0">
                <a:latin typeface="Calibri"/>
                <a:cs typeface="Calibri"/>
              </a:rPr>
              <a:t>in resource-rich countries</a:t>
            </a:r>
            <a:endParaRPr lang="en-US" sz="2000" dirty="0"/>
          </a:p>
          <a:p>
            <a:pPr marL="305435" indent="-305435">
              <a:lnSpc>
                <a:spcPct val="150000"/>
              </a:lnSpc>
              <a:defRPr/>
            </a:pPr>
            <a:r>
              <a:rPr lang="en-US" sz="2000" dirty="0">
                <a:latin typeface="Calibri"/>
                <a:cs typeface="Calibri"/>
              </a:rPr>
              <a:t>As of 2019, approximately </a:t>
            </a:r>
            <a:r>
              <a:rPr lang="en-US" sz="2000" b="1" dirty="0">
                <a:latin typeface="Calibri"/>
                <a:cs typeface="Calibri"/>
              </a:rPr>
              <a:t>10.5% of US children &lt;18 </a:t>
            </a:r>
            <a:r>
              <a:rPr lang="en-US" sz="2000" b="1" dirty="0" err="1">
                <a:latin typeface="Calibri"/>
                <a:cs typeface="Calibri"/>
              </a:rPr>
              <a:t>yrs</a:t>
            </a:r>
            <a:r>
              <a:rPr lang="en-US" sz="2000" b="1" dirty="0">
                <a:latin typeface="Calibri"/>
                <a:cs typeface="Calibri"/>
              </a:rPr>
              <a:t> </a:t>
            </a:r>
            <a:r>
              <a:rPr lang="en-US" sz="2000" dirty="0">
                <a:latin typeface="Calibri"/>
                <a:cs typeface="Calibri"/>
              </a:rPr>
              <a:t>(~7.7 million) have ever had asthma, current estimate: 6.5%</a:t>
            </a:r>
          </a:p>
          <a:p>
            <a:pPr marL="305435" indent="-305435">
              <a:lnSpc>
                <a:spcPct val="150000"/>
              </a:lnSpc>
              <a:defRPr/>
            </a:pPr>
            <a:r>
              <a:rPr lang="en-US" sz="2000" b="1" dirty="0">
                <a:latin typeface="Calibri"/>
                <a:cs typeface="Calibri"/>
              </a:rPr>
              <a:t>Leading cause of school absenteeism </a:t>
            </a:r>
            <a:r>
              <a:rPr lang="en-US" sz="2000" dirty="0">
                <a:latin typeface="Calibri"/>
                <a:cs typeface="Calibri"/>
              </a:rPr>
              <a:t>in those &lt;15 </a:t>
            </a:r>
            <a:r>
              <a:rPr lang="en-US" sz="2000" dirty="0" err="1">
                <a:latin typeface="Calibri"/>
                <a:cs typeface="Calibri"/>
              </a:rPr>
              <a:t>yrs</a:t>
            </a:r>
            <a:r>
              <a:rPr lang="en-US" sz="2000" dirty="0">
                <a:latin typeface="Calibri"/>
                <a:cs typeface="Calibri"/>
              </a:rPr>
              <a:t> </a:t>
            </a:r>
          </a:p>
          <a:p>
            <a:pPr marL="629435" lvl="1" indent="-305435">
              <a:lnSpc>
                <a:spcPct val="150000"/>
              </a:lnSpc>
              <a:defRPr/>
            </a:pPr>
            <a:r>
              <a:rPr lang="en-US" sz="1800" dirty="0">
                <a:latin typeface="Calibri"/>
                <a:cs typeface="Calibri"/>
              </a:rPr>
              <a:t>2013: estimated </a:t>
            </a:r>
            <a:r>
              <a:rPr lang="en-US" sz="1800" b="1" dirty="0">
                <a:latin typeface="Calibri"/>
                <a:cs typeface="Calibri"/>
              </a:rPr>
              <a:t>13.8 million lost school days </a:t>
            </a:r>
            <a:r>
              <a:rPr lang="en-US" sz="1800" dirty="0">
                <a:latin typeface="Calibri"/>
                <a:cs typeface="Calibri"/>
              </a:rPr>
              <a:t>in school-aged children with an asthma flare-up in the previous year</a:t>
            </a:r>
          </a:p>
          <a:p>
            <a:pPr marL="305435" indent="-305435">
              <a:lnSpc>
                <a:spcPct val="150000"/>
              </a:lnSpc>
              <a:defRPr/>
            </a:pPr>
            <a:r>
              <a:rPr lang="en-US" sz="2000" b="1" dirty="0">
                <a:latin typeface="Calibri"/>
                <a:cs typeface="Calibri"/>
              </a:rPr>
              <a:t>Third leading cause of hospitalization </a:t>
            </a:r>
            <a:r>
              <a:rPr lang="en-US" sz="2000" dirty="0">
                <a:latin typeface="Calibri"/>
                <a:cs typeface="Calibri"/>
              </a:rPr>
              <a:t>among children &lt;15 </a:t>
            </a:r>
            <a:r>
              <a:rPr lang="en-US" sz="2000" dirty="0" err="1">
                <a:latin typeface="Calibri"/>
                <a:cs typeface="Calibri"/>
              </a:rPr>
              <a:t>yrs</a:t>
            </a:r>
            <a:endParaRPr lang="en-US" sz="2000" dirty="0"/>
          </a:p>
          <a:p>
            <a:pPr marL="324485" lvl="1" indent="0">
              <a:lnSpc>
                <a:spcPct val="150000"/>
              </a:lnSpc>
              <a:buNone/>
              <a:defRPr/>
            </a:pPr>
            <a:endParaRPr lang="en-US" altLang="en-US" sz="1200" dirty="0"/>
          </a:p>
          <a:p>
            <a:pPr marL="323850" lvl="1" indent="0">
              <a:buNone/>
              <a:defRPr/>
            </a:pPr>
            <a:endParaRPr lang="en-US" altLang="en-US" sz="1200" dirty="0"/>
          </a:p>
          <a:p>
            <a:pPr marL="323850" lvl="1" indent="0">
              <a:buNone/>
              <a:defRPr/>
            </a:pPr>
            <a:endParaRPr lang="en-US" altLang="en-US" sz="1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F3CC2FC-66A3-3245-A753-348CD5356848}"/>
              </a:ext>
            </a:extLst>
          </p:cNvPr>
          <p:cNvSpPr txBox="1"/>
          <p:nvPr/>
        </p:nvSpPr>
        <p:spPr>
          <a:xfrm>
            <a:off x="7320280" y="6381034"/>
            <a:ext cx="487172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sz="1200" dirty="0"/>
              <a:t>CDC National Center for Health Statistics 2019</a:t>
            </a:r>
          </a:p>
          <a:p>
            <a:pPr algn="r"/>
            <a:r>
              <a:rPr lang="en-US" sz="1200" dirty="0"/>
              <a:t>American Lung Association 2020</a:t>
            </a:r>
          </a:p>
        </p:txBody>
      </p:sp>
      <p:pic>
        <p:nvPicPr>
          <p:cNvPr id="7" name="Picture 2" descr="Spacer (older children &amp; teens ...">
            <a:extLst>
              <a:ext uri="{FF2B5EF4-FFF2-40B4-BE49-F238E27FC236}">
                <a16:creationId xmlns:a16="http://schemas.microsoft.com/office/drawing/2014/main" id="{329183C1-E763-4174-B7CA-B0D1187365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2993" y="4389868"/>
            <a:ext cx="3436898" cy="1924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hildren's spacers for the treatment of ...">
            <a:extLst>
              <a:ext uri="{FF2B5EF4-FFF2-40B4-BE49-F238E27FC236}">
                <a16:creationId xmlns:a16="http://schemas.microsoft.com/office/drawing/2014/main" id="{32A76967-A2C0-4111-B4DE-251706EA92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7321" y="4298590"/>
            <a:ext cx="2705918" cy="1975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612054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0E9F2AD-ECBD-446F-8E25-47AAF5A88B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C6AF187-B35E-4E82-B5C5-1DDEC1D739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Asthma is diagnosed clinically</a:t>
            </a:r>
          </a:p>
          <a:p>
            <a:r>
              <a:rPr lang="en-US" dirty="0"/>
              <a:t>Goal is good control of symptoms and exacerbations</a:t>
            </a:r>
          </a:p>
          <a:p>
            <a:r>
              <a:rPr lang="en-US" dirty="0"/>
              <a:t>Be aware of age/ability differences in inhaler types</a:t>
            </a:r>
          </a:p>
          <a:p>
            <a:r>
              <a:rPr lang="en-US" dirty="0"/>
              <a:t>Stock albuterol legislation is one tool to help keep kids with asthma safe in schools</a:t>
            </a:r>
          </a:p>
        </p:txBody>
      </p:sp>
    </p:spTree>
    <p:extLst>
      <p:ext uri="{BB962C8B-B14F-4D97-AF65-F5344CB8AC3E}">
        <p14:creationId xmlns:p14="http://schemas.microsoft.com/office/powerpoint/2010/main" val="366590746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4125" y="191952"/>
            <a:ext cx="7772400" cy="1143000"/>
          </a:xfrm>
        </p:spPr>
        <p:txBody>
          <a:bodyPr/>
          <a:lstStyle/>
          <a:p>
            <a:r>
              <a:rPr lang="en-US" dirty="0"/>
              <a:t>Thanks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020" y="1600316"/>
            <a:ext cx="4977837" cy="3318558"/>
          </a:xfrm>
        </p:spPr>
      </p:pic>
      <p:sp>
        <p:nvSpPr>
          <p:cNvPr id="3" name="TextBox 2"/>
          <p:cNvSpPr txBox="1"/>
          <p:nvPr/>
        </p:nvSpPr>
        <p:spPr>
          <a:xfrm>
            <a:off x="8031189" y="4464144"/>
            <a:ext cx="3981246" cy="1292662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/>
              <a:t>Christy Sadreameli, MD, MHS</a:t>
            </a:r>
          </a:p>
          <a:p>
            <a:r>
              <a:rPr lang="en-US" dirty="0"/>
              <a:t>Asst. Professor, Johns Hopkins University</a:t>
            </a:r>
          </a:p>
          <a:p>
            <a:r>
              <a:rPr lang="en-US" sz="2000" dirty="0">
                <a:hlinkClick r:id="rId4"/>
              </a:rPr>
              <a:t>ssadrea1@jhmi.edu</a:t>
            </a:r>
            <a:endParaRPr lang="en-US" sz="2000" dirty="0"/>
          </a:p>
          <a:p>
            <a:r>
              <a:rPr lang="en-US" sz="2000" dirty="0"/>
              <a:t>Twitter: @</a:t>
            </a:r>
            <a:r>
              <a:rPr lang="en-US" sz="2000" dirty="0" err="1"/>
              <a:t>pedlungdoc</a:t>
            </a:r>
            <a:endParaRPr lang="en-US" sz="2000" dirty="0"/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61F41E70-77DB-2140-84AC-B049FF80189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710" b="16884"/>
          <a:stretch/>
        </p:blipFill>
        <p:spPr>
          <a:xfrm>
            <a:off x="5956137" y="4464144"/>
            <a:ext cx="1930414" cy="2176516"/>
          </a:xfrm>
          <a:prstGeom prst="rect">
            <a:avLst/>
          </a:prstGeom>
        </p:spPr>
      </p:pic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D6DE91B8-85B2-AF42-A448-C1A91D89AD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4125" y="5327946"/>
            <a:ext cx="2584335" cy="1088141"/>
          </a:xfrm>
          <a:prstGeom prst="rect">
            <a:avLst/>
          </a:prstGeom>
        </p:spPr>
      </p:pic>
      <p:pic>
        <p:nvPicPr>
          <p:cNvPr id="9" name="Content Placeholder 4">
            <a:extLst>
              <a:ext uri="{FF2B5EF4-FFF2-40B4-BE49-F238E27FC236}">
                <a16:creationId xmlns:a16="http://schemas.microsoft.com/office/drawing/2014/main" id="{978DB8BD-A470-4EAE-80E9-E35389FD46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5222" y="735031"/>
            <a:ext cx="4423532" cy="3317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6263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>
            <a:extLst>
              <a:ext uri="{FF2B5EF4-FFF2-40B4-BE49-F238E27FC236}">
                <a16:creationId xmlns:a16="http://schemas.microsoft.com/office/drawing/2014/main" id="{8209A6F0-5C7E-4508-8CD0-E616A175C3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636" y="203200"/>
            <a:ext cx="8572916" cy="1051868"/>
          </a:xfrm>
        </p:spPr>
        <p:txBody>
          <a:bodyPr>
            <a:noAutofit/>
          </a:bodyPr>
          <a:lstStyle/>
          <a:p>
            <a:r>
              <a:rPr lang="en-US" altLang="en-US" sz="4000" dirty="0"/>
              <a:t>Maryland/Baltimore Asthma Prevalence</a:t>
            </a:r>
          </a:p>
        </p:txBody>
      </p:sp>
      <p:pic>
        <p:nvPicPr>
          <p:cNvPr id="18435" name="Content Placeholder 14">
            <a:extLst>
              <a:ext uri="{FF2B5EF4-FFF2-40B4-BE49-F238E27FC236}">
                <a16:creationId xmlns:a16="http://schemas.microsoft.com/office/drawing/2014/main" id="{80D03EC8-3993-40A1-8611-86BF9BDFD2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8217" y="2066132"/>
            <a:ext cx="2498725" cy="1662112"/>
          </a:xfrm>
        </p:spPr>
      </p:pic>
      <p:sp>
        <p:nvSpPr>
          <p:cNvPr id="18436" name="AutoShape 4" descr="Image result for US map">
            <a:extLst>
              <a:ext uri="{FF2B5EF4-FFF2-40B4-BE49-F238E27FC236}">
                <a16:creationId xmlns:a16="http://schemas.microsoft.com/office/drawing/2014/main" id="{BBEA7B5C-AEB1-4D00-9C11-A869D98DC19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solidFill>
                <a:schemeClr val="tx1"/>
              </a:solidFill>
            </a:endParaRPr>
          </a:p>
        </p:txBody>
      </p:sp>
      <p:sp>
        <p:nvSpPr>
          <p:cNvPr id="18437" name="AutoShape 6" descr="Image result for US map">
            <a:extLst>
              <a:ext uri="{FF2B5EF4-FFF2-40B4-BE49-F238E27FC236}">
                <a16:creationId xmlns:a16="http://schemas.microsoft.com/office/drawing/2014/main" id="{8F8FC09F-E190-4030-8DC9-2E056B1FBED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solidFill>
                <a:schemeClr val="tx1"/>
              </a:solidFill>
            </a:endParaRPr>
          </a:p>
        </p:txBody>
      </p:sp>
      <p:sp>
        <p:nvSpPr>
          <p:cNvPr id="18438" name="TextBox 15">
            <a:extLst>
              <a:ext uri="{FF2B5EF4-FFF2-40B4-BE49-F238E27FC236}">
                <a16:creationId xmlns:a16="http://schemas.microsoft.com/office/drawing/2014/main" id="{83C3414F-AB1C-421D-9376-3B650DE207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3700" y="2246315"/>
            <a:ext cx="167077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FF0000"/>
                </a:solidFill>
              </a:rPr>
              <a:t>6.5% (children)</a:t>
            </a:r>
          </a:p>
        </p:txBody>
      </p:sp>
      <p:sp>
        <p:nvSpPr>
          <p:cNvPr id="18439" name="TextBox 16">
            <a:extLst>
              <a:ext uri="{FF2B5EF4-FFF2-40B4-BE49-F238E27FC236}">
                <a16:creationId xmlns:a16="http://schemas.microsoft.com/office/drawing/2014/main" id="{EA53E43C-0423-4DF8-B3ED-A0EE145270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3275" y="1511446"/>
            <a:ext cx="2057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chemeClr val="tx1"/>
                </a:solidFill>
              </a:rPr>
              <a:t>NATIONAL</a:t>
            </a:r>
          </a:p>
        </p:txBody>
      </p:sp>
      <p:sp>
        <p:nvSpPr>
          <p:cNvPr id="18440" name="TextBox 18">
            <a:extLst>
              <a:ext uri="{FF2B5EF4-FFF2-40B4-BE49-F238E27FC236}">
                <a16:creationId xmlns:a16="http://schemas.microsoft.com/office/drawing/2014/main" id="{1564F9C7-DD42-4B89-8217-B1813F961C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1884" y="1878014"/>
            <a:ext cx="20574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chemeClr val="tx1"/>
                </a:solidFill>
              </a:rPr>
              <a:t>STATE</a:t>
            </a:r>
          </a:p>
        </p:txBody>
      </p:sp>
      <p:pic>
        <p:nvPicPr>
          <p:cNvPr id="18441" name="Picture 21">
            <a:extLst>
              <a:ext uri="{FF2B5EF4-FFF2-40B4-BE49-F238E27FC236}">
                <a16:creationId xmlns:a16="http://schemas.microsoft.com/office/drawing/2014/main" id="{940B01C9-290E-450E-8498-2D77579C91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1934" y="2488261"/>
            <a:ext cx="2822575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2" name="TextBox 23">
            <a:extLst>
              <a:ext uri="{FF2B5EF4-FFF2-40B4-BE49-F238E27FC236}">
                <a16:creationId xmlns:a16="http://schemas.microsoft.com/office/drawing/2014/main" id="{F6F39281-FAD2-4CCA-9CFE-B555072A23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92467" y="2897188"/>
            <a:ext cx="1295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FF0000"/>
                </a:solidFill>
              </a:rPr>
              <a:t>7.6%</a:t>
            </a:r>
          </a:p>
        </p:txBody>
      </p:sp>
      <p:sp>
        <p:nvSpPr>
          <p:cNvPr id="23" name="Multiply 22">
            <a:extLst>
              <a:ext uri="{FF2B5EF4-FFF2-40B4-BE49-F238E27FC236}">
                <a16:creationId xmlns:a16="http://schemas.microsoft.com/office/drawing/2014/main" id="{1701472A-4371-43ED-9211-C6D352B0B003}"/>
              </a:ext>
            </a:extLst>
          </p:cNvPr>
          <p:cNvSpPr/>
          <p:nvPr/>
        </p:nvSpPr>
        <p:spPr bwMode="auto">
          <a:xfrm>
            <a:off x="5905500" y="3344864"/>
            <a:ext cx="685800" cy="471487"/>
          </a:xfrm>
          <a:prstGeom prst="mathMultiply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sz="2400">
              <a:latin typeface="Times" charset="0"/>
            </a:endParaRPr>
          </a:p>
        </p:txBody>
      </p:sp>
      <p:sp>
        <p:nvSpPr>
          <p:cNvPr id="18444" name="TextBox 26">
            <a:extLst>
              <a:ext uri="{FF2B5EF4-FFF2-40B4-BE49-F238E27FC236}">
                <a16:creationId xmlns:a16="http://schemas.microsoft.com/office/drawing/2014/main" id="{CE718897-1E34-4403-8A6F-5354F49C41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8337" y="3479800"/>
            <a:ext cx="24225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chemeClr val="tx1"/>
                </a:solidFill>
              </a:rPr>
              <a:t>BALTIMORE CITY</a:t>
            </a:r>
          </a:p>
        </p:txBody>
      </p:sp>
      <p:pic>
        <p:nvPicPr>
          <p:cNvPr id="18445" name="Picture 27">
            <a:extLst>
              <a:ext uri="{FF2B5EF4-FFF2-40B4-BE49-F238E27FC236}">
                <a16:creationId xmlns:a16="http://schemas.microsoft.com/office/drawing/2014/main" id="{DC337E88-081A-4483-928D-6BBCFA6D74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8017" y="3943351"/>
            <a:ext cx="2326483" cy="2326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6" name="Curved Down Arrow 28">
            <a:extLst>
              <a:ext uri="{FF2B5EF4-FFF2-40B4-BE49-F238E27FC236}">
                <a16:creationId xmlns:a16="http://schemas.microsoft.com/office/drawing/2014/main" id="{7CD84DFA-A30F-4B11-8E26-93E2FAED22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8400" y="2514600"/>
            <a:ext cx="1981200" cy="965200"/>
          </a:xfrm>
          <a:prstGeom prst="curvedDownArrow">
            <a:avLst>
              <a:gd name="adj1" fmla="val 25021"/>
              <a:gd name="adj2" fmla="val 50033"/>
              <a:gd name="adj3" fmla="val 25000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  <a:latin typeface="Times" panose="02020603050405020304" pitchFamily="18" charset="0"/>
            </a:endParaRPr>
          </a:p>
        </p:txBody>
      </p:sp>
      <p:sp>
        <p:nvSpPr>
          <p:cNvPr id="18447" name="TextBox 29">
            <a:extLst>
              <a:ext uri="{FF2B5EF4-FFF2-40B4-BE49-F238E27FC236}">
                <a16:creationId xmlns:a16="http://schemas.microsoft.com/office/drawing/2014/main" id="{7D9682C0-51EB-4117-BDCF-CBE3727221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13958" y="5511080"/>
            <a:ext cx="2514600" cy="646331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chemeClr val="tx1"/>
                </a:solidFill>
              </a:rPr>
              <a:t>Approximately 20% of kids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9690680-9283-4424-91C4-B1072774618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247" r="22161"/>
          <a:stretch/>
        </p:blipFill>
        <p:spPr>
          <a:xfrm>
            <a:off x="9237518" y="400590"/>
            <a:ext cx="2702874" cy="307921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0EF6617-89EF-48A8-805E-17E6AD376B03}"/>
              </a:ext>
            </a:extLst>
          </p:cNvPr>
          <p:cNvSpPr txBox="1"/>
          <p:nvPr/>
        </p:nvSpPr>
        <p:spPr>
          <a:xfrm>
            <a:off x="9761537" y="3555207"/>
            <a:ext cx="18187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Asthma ED visits </a:t>
            </a:r>
          </a:p>
          <a:p>
            <a:r>
              <a:rPr lang="en-US" b="1" dirty="0"/>
              <a:t>by neighborhood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-77858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Pathophysiology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672" y="708724"/>
            <a:ext cx="11029615" cy="4901571"/>
          </a:xfrm>
        </p:spPr>
        <p:txBody>
          <a:bodyPr>
            <a:normAutofit fontScale="85000" lnSpcReduction="20000"/>
          </a:bodyPr>
          <a:lstStyle/>
          <a:p>
            <a:pPr marL="305435" indent="-305435">
              <a:defRPr/>
            </a:pPr>
            <a:endParaRPr lang="en-US" altLang="en-US" dirty="0">
              <a:latin typeface="Calibri"/>
              <a:cs typeface="Calibri"/>
            </a:endParaRPr>
          </a:p>
          <a:p>
            <a:pPr marL="305435" indent="-305435">
              <a:defRPr/>
            </a:pPr>
            <a:endParaRPr lang="en-US" altLang="en-US" dirty="0">
              <a:latin typeface="Calibri"/>
              <a:cs typeface="Calibri"/>
            </a:endParaRPr>
          </a:p>
          <a:p>
            <a:pPr marL="305435" indent="-305435">
              <a:defRPr/>
            </a:pPr>
            <a:r>
              <a:rPr lang="en-US" altLang="en-US" dirty="0">
                <a:latin typeface="Calibri"/>
                <a:cs typeface="Calibri"/>
              </a:rPr>
              <a:t>What three main </a:t>
            </a:r>
            <a:r>
              <a:rPr lang="en-US" altLang="en-US" u="sng" dirty="0">
                <a:latin typeface="Calibri"/>
                <a:cs typeface="Calibri"/>
              </a:rPr>
              <a:t>pathophysiologic features</a:t>
            </a:r>
            <a:r>
              <a:rPr lang="en-US" altLang="en-US" dirty="0">
                <a:latin typeface="Calibri"/>
                <a:cs typeface="Calibri"/>
              </a:rPr>
              <a:t> associated with asthma?</a:t>
            </a:r>
            <a:endParaRPr lang="en-US" dirty="0">
              <a:latin typeface="Calibri"/>
              <a:cs typeface="Calibri"/>
            </a:endParaRPr>
          </a:p>
          <a:p>
            <a:pPr marL="323850" lvl="1" indent="0">
              <a:buNone/>
              <a:defRPr/>
            </a:pPr>
            <a:endParaRPr lang="en-US" altLang="en-US" dirty="0"/>
          </a:p>
          <a:p>
            <a:pPr marL="305435" indent="-305435">
              <a:defRPr/>
            </a:pPr>
            <a:r>
              <a:rPr lang="en-US" altLang="en-US" dirty="0">
                <a:latin typeface="Calibri"/>
                <a:cs typeface="Calibri"/>
              </a:rPr>
              <a:t>Lower Airway inflammation </a:t>
            </a:r>
            <a:endParaRPr lang="en-US" altLang="en-US" dirty="0"/>
          </a:p>
          <a:p>
            <a:pPr marL="629920" lvl="1" indent="-305435">
              <a:defRPr/>
            </a:pPr>
            <a:r>
              <a:rPr lang="en-US" altLang="en-US" dirty="0">
                <a:latin typeface="Calibri"/>
                <a:cs typeface="Calibri"/>
              </a:rPr>
              <a:t>Eosinophilic predominance (allergic)</a:t>
            </a:r>
          </a:p>
          <a:p>
            <a:pPr marL="629920" lvl="1" indent="-305435">
              <a:defRPr/>
            </a:pPr>
            <a:r>
              <a:rPr lang="en-US" altLang="en-US" dirty="0">
                <a:latin typeface="Calibri"/>
                <a:cs typeface="Calibri"/>
              </a:rPr>
              <a:t>Other pathways also involved</a:t>
            </a:r>
          </a:p>
          <a:p>
            <a:pPr marL="324485" lvl="1" indent="0">
              <a:buNone/>
              <a:defRPr/>
            </a:pPr>
            <a:endParaRPr lang="en-US" altLang="en-US" dirty="0">
              <a:latin typeface="Calibri"/>
              <a:cs typeface="Calibri"/>
            </a:endParaRPr>
          </a:p>
          <a:p>
            <a:pPr marL="305435" indent="-305435">
              <a:defRPr/>
            </a:pPr>
            <a:r>
              <a:rPr lang="en-US" altLang="en-US" dirty="0">
                <a:latin typeface="Calibri"/>
                <a:cs typeface="Calibri"/>
              </a:rPr>
              <a:t>Airway hyperreactivity</a:t>
            </a:r>
          </a:p>
          <a:p>
            <a:pPr marL="629920" lvl="1" indent="-305435">
              <a:defRPr/>
            </a:pPr>
            <a:r>
              <a:rPr lang="en-US" altLang="en-US" dirty="0">
                <a:latin typeface="Calibri"/>
                <a:cs typeface="Calibri"/>
              </a:rPr>
              <a:t>Bronchospasm- airway constriction with stimulus</a:t>
            </a:r>
          </a:p>
          <a:p>
            <a:pPr marL="324485" lvl="1" indent="0">
              <a:buNone/>
              <a:defRPr/>
            </a:pPr>
            <a:r>
              <a:rPr lang="en-US" altLang="en-US" dirty="0">
                <a:latin typeface="Calibri"/>
                <a:cs typeface="Calibri"/>
              </a:rPr>
              <a:t> (viral infection, inhaled allergen, cold air, </a:t>
            </a:r>
          </a:p>
          <a:p>
            <a:pPr marL="324485" lvl="1" indent="0">
              <a:buNone/>
              <a:defRPr/>
            </a:pPr>
            <a:r>
              <a:rPr lang="en-US" altLang="en-US" dirty="0">
                <a:latin typeface="Calibri"/>
                <a:cs typeface="Calibri"/>
              </a:rPr>
              <a:t> hypertonic saline)</a:t>
            </a:r>
          </a:p>
          <a:p>
            <a:pPr marL="324485" lvl="1" indent="0">
              <a:buNone/>
              <a:defRPr/>
            </a:pPr>
            <a:endParaRPr lang="en-US" altLang="en-US" dirty="0"/>
          </a:p>
          <a:p>
            <a:pPr marL="305435" indent="-305435">
              <a:defRPr/>
            </a:pPr>
            <a:r>
              <a:rPr lang="en-US" altLang="en-US" dirty="0">
                <a:latin typeface="Calibri"/>
                <a:cs typeface="Calibri"/>
              </a:rPr>
              <a:t>Reversible lower airway obstruction</a:t>
            </a:r>
          </a:p>
          <a:p>
            <a:pPr marL="629920" lvl="1" indent="-305435">
              <a:defRPr/>
            </a:pPr>
            <a:r>
              <a:rPr lang="en-US" altLang="en-US" dirty="0">
                <a:latin typeface="Calibri"/>
                <a:cs typeface="Calibri"/>
              </a:rPr>
              <a:t>Responds to bronchodilator</a:t>
            </a:r>
          </a:p>
          <a:p>
            <a:pPr marL="323850" lvl="1" indent="0">
              <a:buNone/>
              <a:defRPr/>
            </a:pPr>
            <a:endParaRPr lang="en-US" altLang="en-US" dirty="0"/>
          </a:p>
          <a:p>
            <a:pPr marL="323850" lvl="1" indent="0">
              <a:buNone/>
              <a:defRPr/>
            </a:pPr>
            <a:endParaRPr lang="en-US" altLang="en-US" dirty="0"/>
          </a:p>
        </p:txBody>
      </p:sp>
      <p:pic>
        <p:nvPicPr>
          <p:cNvPr id="6" name="Picture 6" descr="Timeline&#10;&#10;Description automatically generated">
            <a:extLst>
              <a:ext uri="{FF2B5EF4-FFF2-40B4-BE49-F238E27FC236}">
                <a16:creationId xmlns:a16="http://schemas.microsoft.com/office/drawing/2014/main" id="{C830672D-FC6A-4027-9654-F321171CC3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8042" y="2446082"/>
            <a:ext cx="4406444" cy="316421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CB18679-9E03-46C3-8A1F-61E7FF092107}"/>
              </a:ext>
            </a:extLst>
          </p:cNvPr>
          <p:cNvSpPr txBox="1"/>
          <p:nvPr/>
        </p:nvSpPr>
        <p:spPr>
          <a:xfrm>
            <a:off x="6888042" y="6379993"/>
            <a:ext cx="589184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Israel</a:t>
            </a:r>
            <a:r>
              <a:rPr lang="en-US">
                <a:ea typeface="+mn-lt"/>
                <a:cs typeface="+mn-lt"/>
              </a:rPr>
              <a:t> E, Reddel HK. N Engl J Med 2017;377:965-976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2268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/>
              <a:t>Pathophysiology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0392" y="1816729"/>
            <a:ext cx="11029615" cy="4901571"/>
          </a:xfrm>
        </p:spPr>
        <p:txBody>
          <a:bodyPr>
            <a:normAutofit fontScale="85000" lnSpcReduction="20000"/>
          </a:bodyPr>
          <a:lstStyle/>
          <a:p>
            <a:pPr marL="305435" indent="-305435">
              <a:defRPr/>
            </a:pPr>
            <a:r>
              <a:rPr lang="en-US" b="1" dirty="0">
                <a:latin typeface="Calibri"/>
                <a:cs typeface="Calibri"/>
              </a:rPr>
              <a:t>Chronic inflammation</a:t>
            </a:r>
            <a:r>
              <a:rPr lang="en-US" dirty="0">
                <a:latin typeface="Calibri"/>
                <a:cs typeface="Calibri"/>
              </a:rPr>
              <a:t> </a:t>
            </a:r>
            <a:r>
              <a:rPr lang="en-US" dirty="0">
                <a:latin typeface="Calibri"/>
                <a:cs typeface="Calibri"/>
                <a:sym typeface="Wingdings" pitchFamily="2" charset="2"/>
              </a:rPr>
              <a:t></a:t>
            </a:r>
            <a:r>
              <a:rPr lang="en-US" b="1" dirty="0">
                <a:latin typeface="Calibri"/>
                <a:cs typeface="Calibri"/>
              </a:rPr>
              <a:t> </a:t>
            </a:r>
            <a:r>
              <a:rPr lang="en-US" dirty="0">
                <a:latin typeface="Calibri"/>
                <a:cs typeface="Calibri"/>
              </a:rPr>
              <a:t>airway remodeling</a:t>
            </a:r>
          </a:p>
          <a:p>
            <a:pPr marL="629435" lvl="1" indent="-305435">
              <a:defRPr/>
            </a:pPr>
            <a:r>
              <a:rPr lang="en-US" dirty="0">
                <a:latin typeface="Calibri"/>
                <a:cs typeface="Calibri"/>
              </a:rPr>
              <a:t>Basement membrane thickening, epithelial cell injury, </a:t>
            </a:r>
          </a:p>
          <a:p>
            <a:pPr marL="324000" lvl="1" indent="0">
              <a:buNone/>
              <a:defRPr/>
            </a:pPr>
            <a:r>
              <a:rPr lang="en-US" dirty="0">
                <a:latin typeface="Calibri"/>
                <a:cs typeface="Calibri"/>
              </a:rPr>
              <a:t>angiogenesis, and smooth muscle hypertrophy</a:t>
            </a:r>
          </a:p>
          <a:p>
            <a:pPr marL="324000" lvl="1" indent="0">
              <a:buNone/>
              <a:defRPr/>
            </a:pPr>
            <a:r>
              <a:rPr lang="en-US" dirty="0">
                <a:latin typeface="Calibri"/>
                <a:cs typeface="Calibri"/>
              </a:rPr>
              <a:t> and hyperplasia</a:t>
            </a:r>
            <a:endParaRPr lang="en-US" dirty="0"/>
          </a:p>
          <a:p>
            <a:pPr marL="305435" indent="-305435">
              <a:defRPr/>
            </a:pPr>
            <a:endParaRPr lang="en-US" dirty="0">
              <a:latin typeface="Calibri"/>
              <a:cs typeface="Calibri"/>
            </a:endParaRPr>
          </a:p>
          <a:p>
            <a:pPr marL="305435" indent="-305435">
              <a:defRPr/>
            </a:pPr>
            <a:r>
              <a:rPr lang="en-US" b="1" dirty="0">
                <a:latin typeface="Calibri"/>
                <a:cs typeface="Calibri"/>
              </a:rPr>
              <a:t>Airway remodeling</a:t>
            </a:r>
            <a:r>
              <a:rPr lang="en-US" dirty="0">
                <a:latin typeface="Calibri"/>
                <a:cs typeface="Calibri"/>
              </a:rPr>
              <a:t> </a:t>
            </a:r>
            <a:r>
              <a:rPr lang="en-US" dirty="0">
                <a:latin typeface="Calibri"/>
                <a:cs typeface="Calibri"/>
                <a:sym typeface="Wingdings" pitchFamily="2" charset="2"/>
              </a:rPr>
              <a:t> </a:t>
            </a:r>
            <a:r>
              <a:rPr lang="en-US" dirty="0">
                <a:latin typeface="Calibri"/>
                <a:cs typeface="Calibri"/>
              </a:rPr>
              <a:t>irreversible structural changes and progressive loss of pulmonary function (↓FEV</a:t>
            </a:r>
            <a:r>
              <a:rPr lang="en-US" baseline="-25000" dirty="0">
                <a:latin typeface="Calibri"/>
                <a:cs typeface="Calibri"/>
              </a:rPr>
              <a:t>1</a:t>
            </a:r>
            <a:r>
              <a:rPr lang="en-US" dirty="0">
                <a:latin typeface="Calibri"/>
                <a:cs typeface="Calibri"/>
              </a:rPr>
              <a:t>, ↓FEV</a:t>
            </a:r>
            <a:r>
              <a:rPr lang="en-US" baseline="-25000" dirty="0">
                <a:latin typeface="Calibri"/>
                <a:cs typeface="Calibri"/>
              </a:rPr>
              <a:t>1</a:t>
            </a:r>
            <a:r>
              <a:rPr lang="en-US" dirty="0">
                <a:latin typeface="Calibri"/>
                <a:cs typeface="Calibri"/>
              </a:rPr>
              <a:t>/FVC ratio)</a:t>
            </a:r>
          </a:p>
          <a:p>
            <a:pPr marL="305435" indent="-305435">
              <a:defRPr/>
            </a:pPr>
            <a:endParaRPr lang="en-US" dirty="0"/>
          </a:p>
          <a:p>
            <a:pPr marL="305435" indent="-305435">
              <a:defRPr/>
            </a:pPr>
            <a:r>
              <a:rPr lang="en-US" dirty="0">
                <a:latin typeface="Calibri"/>
                <a:cs typeface="Calibri"/>
              </a:rPr>
              <a:t>Although </a:t>
            </a:r>
            <a:r>
              <a:rPr lang="en-US" b="1" dirty="0">
                <a:latin typeface="Calibri"/>
                <a:cs typeface="Calibri"/>
              </a:rPr>
              <a:t>anti-inflammatory medicines </a:t>
            </a:r>
            <a:r>
              <a:rPr lang="en-US" dirty="0">
                <a:latin typeface="Calibri"/>
                <a:cs typeface="Calibri"/>
              </a:rPr>
              <a:t>such as inhaled corticosteroids (ICS) control asthma exacerbations, they </a:t>
            </a:r>
            <a:r>
              <a:rPr lang="en-US" b="1" dirty="0">
                <a:latin typeface="Calibri"/>
                <a:cs typeface="Calibri"/>
              </a:rPr>
              <a:t>do not appear to mitigate progression of disease</a:t>
            </a:r>
            <a:endParaRPr lang="en-US" b="1" dirty="0"/>
          </a:p>
          <a:p>
            <a:pPr marL="305435" indent="-305435">
              <a:defRPr/>
            </a:pPr>
            <a:endParaRPr lang="en-US" b="1" dirty="0"/>
          </a:p>
          <a:p>
            <a:pPr marL="305435" indent="-305435">
              <a:defRPr/>
            </a:pPr>
            <a:r>
              <a:rPr lang="en-US" dirty="0">
                <a:latin typeface="Calibri"/>
                <a:cs typeface="Calibri"/>
              </a:rPr>
              <a:t>Individual patients demonstrate </a:t>
            </a:r>
            <a:r>
              <a:rPr lang="en-US" b="1" dirty="0">
                <a:latin typeface="Calibri"/>
                <a:cs typeface="Calibri"/>
              </a:rPr>
              <a:t>variability in their patterns of inflammation</a:t>
            </a:r>
            <a:r>
              <a:rPr lang="en-US" dirty="0">
                <a:latin typeface="Calibri"/>
                <a:cs typeface="Calibri"/>
              </a:rPr>
              <a:t>, likely related to genetics, which has implications for the effectiveness of therapies </a:t>
            </a:r>
          </a:p>
          <a:p>
            <a:pPr marL="305435" indent="-305435">
              <a:defRPr/>
            </a:pPr>
            <a:r>
              <a:rPr lang="en-US" dirty="0">
                <a:latin typeface="Calibri"/>
                <a:cs typeface="Calibri"/>
              </a:rPr>
              <a:t>Diagnosis based on symptom pattern over time, response to therapy, pulmonary function tests</a:t>
            </a:r>
            <a:endParaRPr lang="en-US" dirty="0"/>
          </a:p>
          <a:p>
            <a:pPr marL="323850" lvl="1" indent="0">
              <a:buNone/>
              <a:defRPr/>
            </a:pPr>
            <a:endParaRPr lang="en-US" altLang="en-US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C7FF7AC9-4ACB-4A57-AA05-79D1C8CBF2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9258" y="577160"/>
            <a:ext cx="3072325" cy="2727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35906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4" descr="Facts About Mice">
            <a:extLst>
              <a:ext uri="{FF2B5EF4-FFF2-40B4-BE49-F238E27FC236}">
                <a16:creationId xmlns:a16="http://schemas.microsoft.com/office/drawing/2014/main" id="{C80AA43D-3954-4750-8B6A-F41C275EA0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1153" y="3293321"/>
            <a:ext cx="2159489" cy="2159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646A036-DA75-4840-82A6-031CC8FE6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842" y="148829"/>
            <a:ext cx="10515600" cy="1325563"/>
          </a:xfrm>
        </p:spPr>
        <p:txBody>
          <a:bodyPr/>
          <a:lstStyle/>
          <a:p>
            <a:r>
              <a:rPr lang="en-US" dirty="0"/>
              <a:t>Asthma triggers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92B710E-FE9C-4A26-B565-5B8640EBFF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4854" y="1541861"/>
            <a:ext cx="10515600" cy="4351338"/>
          </a:xfrm>
        </p:spPr>
        <p:txBody>
          <a:bodyPr/>
          <a:lstStyle/>
          <a:p>
            <a:r>
              <a:rPr lang="en-US" dirty="0"/>
              <a:t>Factors that lead to bronchospasm and symptoms</a:t>
            </a:r>
          </a:p>
          <a:p>
            <a:r>
              <a:rPr lang="en-US" dirty="0"/>
              <a:t>Triggers may overlap and contribute to episodes (example: a respiratory virus during someone’s peak allergy season, exposure to secondhand smoke + another trigger)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0" name="Picture 12" descr="Illustration of the human rhinovirus">
            <a:extLst>
              <a:ext uri="{FF2B5EF4-FFF2-40B4-BE49-F238E27FC236}">
                <a16:creationId xmlns:a16="http://schemas.microsoft.com/office/drawing/2014/main" id="{AE6F2C08-D351-42A8-914E-02E5674852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9784" y="3706502"/>
            <a:ext cx="1678228" cy="1157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Long Concerned About Air Pollution, Baltimore Experienced Elevated Levels  on 43 Days in 2020 - Inside Climate News">
            <a:extLst>
              <a:ext uri="{FF2B5EF4-FFF2-40B4-BE49-F238E27FC236}">
                <a16:creationId xmlns:a16="http://schemas.microsoft.com/office/drawing/2014/main" id="{F6A504B3-E9A5-4A8C-B37C-1BE9CD998D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2" t="5909"/>
          <a:stretch/>
        </p:blipFill>
        <p:spPr bwMode="auto">
          <a:xfrm>
            <a:off x="9483497" y="3567249"/>
            <a:ext cx="1918855" cy="1385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B3C6724-F84D-46B3-ABF9-97BFCF9CF672}"/>
              </a:ext>
            </a:extLst>
          </p:cNvPr>
          <p:cNvSpPr txBox="1"/>
          <p:nvPr/>
        </p:nvSpPr>
        <p:spPr>
          <a:xfrm>
            <a:off x="2106636" y="5016523"/>
            <a:ext cx="20163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Viruses (rhinovirus + more)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2218B98-ADA7-47A6-89B2-94AFBC8D6FF2}"/>
              </a:ext>
            </a:extLst>
          </p:cNvPr>
          <p:cNvSpPr txBox="1"/>
          <p:nvPr/>
        </p:nvSpPr>
        <p:spPr>
          <a:xfrm>
            <a:off x="9459221" y="5062689"/>
            <a:ext cx="19188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Air pollution- particulate matter (trash incinerator) </a:t>
            </a:r>
          </a:p>
        </p:txBody>
      </p:sp>
      <p:pic>
        <p:nvPicPr>
          <p:cNvPr id="16" name="Picture 10" descr="Allergy season is starting earlier and lasting longer. Here's how to manage  the pollen onslaught | CNN">
            <a:extLst>
              <a:ext uri="{FF2B5EF4-FFF2-40B4-BE49-F238E27FC236}">
                <a16:creationId xmlns:a16="http://schemas.microsoft.com/office/drawing/2014/main" id="{105189AC-1059-4EA7-A655-D2EF112FBB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2768" y="3617376"/>
            <a:ext cx="2385334" cy="1335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C227DC1-2362-4AA4-81B4-D8D6C712460D}"/>
              </a:ext>
            </a:extLst>
          </p:cNvPr>
          <p:cNvSpPr txBox="1"/>
          <p:nvPr/>
        </p:nvSpPr>
        <p:spPr>
          <a:xfrm>
            <a:off x="6513924" y="5023062"/>
            <a:ext cx="17865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Pollen/allergens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512D6AA-B5DC-4A52-BE8B-02B5175706F3}"/>
              </a:ext>
            </a:extLst>
          </p:cNvPr>
          <p:cNvSpPr txBox="1"/>
          <p:nvPr/>
        </p:nvSpPr>
        <p:spPr>
          <a:xfrm>
            <a:off x="4311150" y="5121441"/>
            <a:ext cx="17865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Pests</a:t>
            </a:r>
          </a:p>
        </p:txBody>
      </p:sp>
      <p:pic>
        <p:nvPicPr>
          <p:cNvPr id="19" name="Picture 2" descr="Smoking - Wikipedia">
            <a:extLst>
              <a:ext uri="{FF2B5EF4-FFF2-40B4-BE49-F238E27FC236}">
                <a16:creationId xmlns:a16="http://schemas.microsoft.com/office/drawing/2014/main" id="{EAFB18A0-9C88-4151-9BAF-EC4F0C986E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775" y="3741829"/>
            <a:ext cx="1662859" cy="1245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AFD1AFB-8B84-4BE8-9B44-8AE106FC08A6}"/>
              </a:ext>
            </a:extLst>
          </p:cNvPr>
          <p:cNvSpPr txBox="1"/>
          <p:nvPr/>
        </p:nvSpPr>
        <p:spPr>
          <a:xfrm>
            <a:off x="224674" y="5122306"/>
            <a:ext cx="17865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Tobacco smoke</a:t>
            </a:r>
          </a:p>
        </p:txBody>
      </p:sp>
      <p:pic>
        <p:nvPicPr>
          <p:cNvPr id="21" name="Picture 2" descr="Sand &amp; Waves Aegean Candle — Skeem Design">
            <a:extLst>
              <a:ext uri="{FF2B5EF4-FFF2-40B4-BE49-F238E27FC236}">
                <a16:creationId xmlns:a16="http://schemas.microsoft.com/office/drawing/2014/main" id="{0A6D371D-E008-4CD3-AF8F-57C2CF5723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92" y="5490773"/>
            <a:ext cx="1325563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40A503EA-74F9-41BB-B1B8-F4074D35B52E}"/>
              </a:ext>
            </a:extLst>
          </p:cNvPr>
          <p:cNvSpPr txBox="1"/>
          <p:nvPr/>
        </p:nvSpPr>
        <p:spPr>
          <a:xfrm>
            <a:off x="1443061" y="6123543"/>
            <a:ext cx="17865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Candles/irritants</a:t>
            </a:r>
          </a:p>
        </p:txBody>
      </p:sp>
      <p:pic>
        <p:nvPicPr>
          <p:cNvPr id="11268" name="Picture 4" descr="California sues Trump over climate-warming tailpipe emissions rollback |  Boing Boing">
            <a:extLst>
              <a:ext uri="{FF2B5EF4-FFF2-40B4-BE49-F238E27FC236}">
                <a16:creationId xmlns:a16="http://schemas.microsoft.com/office/drawing/2014/main" id="{C6BDEEB2-C4E1-40A7-9B0B-0B3353DDA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5574" y="5662854"/>
            <a:ext cx="1824709" cy="1122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B117E226-C42E-49D4-916B-EFBFB204BA1E}"/>
              </a:ext>
            </a:extLst>
          </p:cNvPr>
          <p:cNvSpPr txBox="1"/>
          <p:nvPr/>
        </p:nvSpPr>
        <p:spPr>
          <a:xfrm>
            <a:off x="6096000" y="5744439"/>
            <a:ext cx="19188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Air pollution- ozone (forms in atmosphere)</a:t>
            </a:r>
          </a:p>
        </p:txBody>
      </p:sp>
    </p:spTree>
    <p:extLst>
      <p:ext uri="{BB962C8B-B14F-4D97-AF65-F5344CB8AC3E}">
        <p14:creationId xmlns:p14="http://schemas.microsoft.com/office/powerpoint/2010/main" val="18666752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Calibri"/>
                <a:cs typeface="Calibri"/>
              </a:rPr>
              <a:t>Classification of Asthma Severity</a:t>
            </a:r>
            <a:endParaRPr lang="en-US" sz="4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B45D2ED-27D9-49DA-914E-669953F591B5}"/>
              </a:ext>
            </a:extLst>
          </p:cNvPr>
          <p:cNvSpPr txBox="1"/>
          <p:nvPr/>
        </p:nvSpPr>
        <p:spPr>
          <a:xfrm>
            <a:off x="7946263" y="6488668"/>
            <a:ext cx="393753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Adapted from Figure 3-4b NAEPP 2007</a:t>
            </a:r>
          </a:p>
        </p:txBody>
      </p:sp>
      <p:graphicFrame>
        <p:nvGraphicFramePr>
          <p:cNvPr id="4" name="Table 6">
            <a:extLst>
              <a:ext uri="{FF2B5EF4-FFF2-40B4-BE49-F238E27FC236}">
                <a16:creationId xmlns:a16="http://schemas.microsoft.com/office/drawing/2014/main" id="{7FFCE18A-8EEF-4C4A-B10D-58DF47CE33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176087"/>
              </p:ext>
            </p:extLst>
          </p:nvPr>
        </p:nvGraphicFramePr>
        <p:xfrm>
          <a:off x="435840" y="1325563"/>
          <a:ext cx="11320320" cy="49408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83050">
                  <a:extLst>
                    <a:ext uri="{9D8B030D-6E8A-4147-A177-3AD203B41FA5}">
                      <a16:colId xmlns:a16="http://schemas.microsoft.com/office/drawing/2014/main" val="2472909627"/>
                    </a:ext>
                  </a:extLst>
                </a:gridCol>
                <a:gridCol w="2111021">
                  <a:extLst>
                    <a:ext uri="{9D8B030D-6E8A-4147-A177-3AD203B41FA5}">
                      <a16:colId xmlns:a16="http://schemas.microsoft.com/office/drawing/2014/main" val="2376791928"/>
                    </a:ext>
                  </a:extLst>
                </a:gridCol>
                <a:gridCol w="2400534">
                  <a:extLst>
                    <a:ext uri="{9D8B030D-6E8A-4147-A177-3AD203B41FA5}">
                      <a16:colId xmlns:a16="http://schemas.microsoft.com/office/drawing/2014/main" val="763690643"/>
                    </a:ext>
                  </a:extLst>
                </a:gridCol>
                <a:gridCol w="2161651">
                  <a:extLst>
                    <a:ext uri="{9D8B030D-6E8A-4147-A177-3AD203B41FA5}">
                      <a16:colId xmlns:a16="http://schemas.microsoft.com/office/drawing/2014/main" val="2643198533"/>
                    </a:ext>
                  </a:extLst>
                </a:gridCol>
                <a:gridCol w="2264064">
                  <a:extLst>
                    <a:ext uri="{9D8B030D-6E8A-4147-A177-3AD203B41FA5}">
                      <a16:colId xmlns:a16="http://schemas.microsoft.com/office/drawing/2014/main" val="3941497470"/>
                    </a:ext>
                  </a:extLst>
                </a:gridCol>
              </a:tblGrid>
              <a:tr h="367316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Persistent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r>
                        <a:rPr lang="en-US" dirty="0"/>
                        <a:t>Very Poorly Controlled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7303411"/>
                  </a:ext>
                </a:extLst>
              </a:tr>
              <a:tr h="367316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anchor="ctr">
                    <a:solidFill>
                      <a:srgbClr val="4A66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Intermittent</a:t>
                      </a:r>
                    </a:p>
                  </a:txBody>
                  <a:tcPr anchor="ctr">
                    <a:solidFill>
                      <a:srgbClr val="4A66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Mild</a:t>
                      </a:r>
                    </a:p>
                  </a:txBody>
                  <a:tcPr anchor="ctr">
                    <a:solidFill>
                      <a:srgbClr val="4A66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Moderate</a:t>
                      </a:r>
                    </a:p>
                  </a:txBody>
                  <a:tcPr anchor="ctr">
                    <a:solidFill>
                      <a:srgbClr val="4A66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Severe</a:t>
                      </a:r>
                    </a:p>
                  </a:txBody>
                  <a:tcPr anchor="ctr">
                    <a:solidFill>
                      <a:srgbClr val="4A66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402230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600" b="1" dirty="0"/>
                        <a:t>Symptoms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≤2 days/week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&gt;2 days/week but not daily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Daily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Throughout the day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10542237"/>
                  </a:ext>
                </a:extLst>
              </a:tr>
              <a:tr h="333709">
                <a:tc>
                  <a:txBody>
                    <a:bodyPr/>
                    <a:lstStyle/>
                    <a:p>
                      <a:r>
                        <a:rPr lang="en-US" sz="1600" b="1" dirty="0"/>
                        <a:t>Nighttime awakenings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≤2x/month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3-4x/month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&gt;1x/week but </a:t>
                      </a:r>
                      <a:br>
                        <a:rPr lang="en-US" sz="1600" dirty="0"/>
                      </a:br>
                      <a:r>
                        <a:rPr lang="en-US" sz="1600" dirty="0"/>
                        <a:t>not nightly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Often 7x/week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94524548"/>
                  </a:ext>
                </a:extLst>
              </a:tr>
              <a:tr h="485749">
                <a:tc>
                  <a:txBody>
                    <a:bodyPr/>
                    <a:lstStyle/>
                    <a:p>
                      <a:r>
                        <a:rPr lang="en-US" sz="1600" b="1" dirty="0"/>
                        <a:t>Interference with normal activity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None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Minor limitation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Some limitation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Extremely limited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53981199"/>
                  </a:ext>
                </a:extLst>
              </a:tr>
              <a:tr h="351641">
                <a:tc>
                  <a:txBody>
                    <a:bodyPr/>
                    <a:lstStyle/>
                    <a:p>
                      <a:r>
                        <a:rPr lang="en-US" sz="1600" b="1" dirty="0"/>
                        <a:t>SABA Use for symptom control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≤2 days/week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&gt;2 days/week but not daily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Daily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Several times per day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30859891"/>
                  </a:ext>
                </a:extLst>
              </a:tr>
              <a:tr h="906647">
                <a:tc>
                  <a:txBody>
                    <a:bodyPr/>
                    <a:lstStyle/>
                    <a:p>
                      <a:r>
                        <a:rPr lang="en-US" sz="1600" b="1" dirty="0"/>
                        <a:t>Lung Function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/>
                        <a:t>FEV</a:t>
                      </a:r>
                      <a:r>
                        <a:rPr lang="en-US" sz="1600" baseline="-25000" dirty="0"/>
                        <a:t>1</a:t>
                      </a:r>
                      <a:r>
                        <a:rPr lang="en-US" sz="1600" baseline="0" dirty="0"/>
                        <a:t> &gt;80% predicted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/>
                        <a:t>FEV</a:t>
                      </a:r>
                      <a:r>
                        <a:rPr lang="en-US" sz="1600" baseline="-25000" dirty="0"/>
                        <a:t>1</a:t>
                      </a:r>
                      <a:r>
                        <a:rPr lang="en-US" sz="1600" baseline="0" dirty="0"/>
                        <a:t>/FVC</a:t>
                      </a:r>
                      <a:r>
                        <a:rPr lang="en-US" sz="1600" baseline="-25000" dirty="0"/>
                        <a:t> </a:t>
                      </a:r>
                      <a:r>
                        <a:rPr lang="en-US" sz="1600" baseline="0" dirty="0"/>
                        <a:t>&gt;85%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/>
                        <a:t>Normal FEV</a:t>
                      </a:r>
                      <a:r>
                        <a:rPr lang="en-US" sz="1600" baseline="-25000" dirty="0"/>
                        <a:t>1</a:t>
                      </a:r>
                      <a:r>
                        <a:rPr lang="en-US" sz="1600" baseline="0" dirty="0"/>
                        <a:t>between exacerbations</a:t>
                      </a:r>
                      <a:endParaRPr lang="en-US" sz="1600" baseline="-25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/>
                        <a:t>FEV</a:t>
                      </a:r>
                      <a:r>
                        <a:rPr lang="en-US" sz="1600" baseline="-25000" dirty="0"/>
                        <a:t>1</a:t>
                      </a:r>
                      <a:r>
                        <a:rPr lang="en-US" sz="1600" baseline="0" dirty="0"/>
                        <a:t> ≥80% predicted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/>
                        <a:t>FEV</a:t>
                      </a:r>
                      <a:r>
                        <a:rPr lang="en-US" sz="1600" baseline="-25000" dirty="0"/>
                        <a:t>1</a:t>
                      </a:r>
                      <a:r>
                        <a:rPr lang="en-US" sz="1600" baseline="0" dirty="0"/>
                        <a:t>/FVC</a:t>
                      </a:r>
                      <a:r>
                        <a:rPr lang="en-US" sz="1600" baseline="-25000" dirty="0"/>
                        <a:t> </a:t>
                      </a:r>
                      <a:r>
                        <a:rPr lang="en-US" sz="1600" baseline="0" dirty="0"/>
                        <a:t>&gt;80%</a:t>
                      </a:r>
                      <a:endParaRPr lang="en-US" sz="1600" baseline="-25000" dirty="0"/>
                    </a:p>
                    <a:p>
                      <a:pPr algn="ctr"/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/>
                        <a:t>FEV</a:t>
                      </a:r>
                      <a:r>
                        <a:rPr lang="en-US" sz="1600" baseline="-25000" dirty="0"/>
                        <a:t>1</a:t>
                      </a:r>
                      <a:r>
                        <a:rPr lang="en-US" sz="1600" baseline="0" dirty="0"/>
                        <a:t> 60-80% predicted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/>
                        <a:t>FEV</a:t>
                      </a:r>
                      <a:r>
                        <a:rPr lang="en-US" sz="1600" baseline="-25000" dirty="0"/>
                        <a:t>1</a:t>
                      </a:r>
                      <a:r>
                        <a:rPr lang="en-US" sz="1600" baseline="0" dirty="0"/>
                        <a:t>/FVC</a:t>
                      </a:r>
                      <a:r>
                        <a:rPr lang="en-US" sz="1600" baseline="-25000" dirty="0"/>
                        <a:t> </a:t>
                      </a:r>
                      <a:r>
                        <a:rPr lang="en-US" sz="1600" baseline="0" dirty="0"/>
                        <a:t>75-80%</a:t>
                      </a:r>
                      <a:endParaRPr lang="en-US" sz="1600" baseline="-25000" dirty="0"/>
                    </a:p>
                    <a:p>
                      <a:pPr algn="ctr"/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/>
                        <a:t>FEV</a:t>
                      </a:r>
                      <a:r>
                        <a:rPr lang="en-US" sz="1600" baseline="-25000" dirty="0"/>
                        <a:t>1</a:t>
                      </a:r>
                      <a:r>
                        <a:rPr lang="en-US" sz="1600" baseline="0" dirty="0"/>
                        <a:t> &lt;60% predicted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/>
                        <a:t>FEV</a:t>
                      </a:r>
                      <a:r>
                        <a:rPr lang="en-US" sz="1600" baseline="-25000" dirty="0"/>
                        <a:t>1</a:t>
                      </a:r>
                      <a:r>
                        <a:rPr lang="en-US" sz="1600" baseline="0" dirty="0"/>
                        <a:t>/FVC</a:t>
                      </a:r>
                      <a:r>
                        <a:rPr lang="en-US" sz="1600" baseline="-25000" dirty="0"/>
                        <a:t> </a:t>
                      </a:r>
                      <a:r>
                        <a:rPr lang="en-US" sz="1600" baseline="0" dirty="0"/>
                        <a:t>&lt;75%</a:t>
                      </a:r>
                      <a:endParaRPr lang="en-US" sz="1600" baseline="-25000" dirty="0"/>
                    </a:p>
                    <a:p>
                      <a:pPr algn="ctr"/>
                      <a:endParaRPr 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31314363"/>
                  </a:ext>
                </a:extLst>
              </a:tr>
              <a:tr h="624438">
                <a:tc>
                  <a:txBody>
                    <a:bodyPr/>
                    <a:lstStyle/>
                    <a:p>
                      <a:r>
                        <a:rPr lang="en-US" sz="1600" b="1" dirty="0"/>
                        <a:t>Exacerbations </a:t>
                      </a:r>
                    </a:p>
                    <a:p>
                      <a:r>
                        <a:rPr lang="en-US" sz="1600" b="1" dirty="0"/>
                        <a:t>requiring oral systemic corticosteroids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0-1/year</a:t>
                      </a:r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≥2 in 1 year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40722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4631941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|9.8|4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5|21.9|25.4|8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9.6|17|11.9|25.4|27.9|69.5|11.9|20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7.2|43|8.7|66|4.3|9.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JHM_Blu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The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299</TotalTime>
  <Words>3673</Words>
  <Application>Microsoft Office PowerPoint</Application>
  <PresentationFormat>Widescreen</PresentationFormat>
  <Paragraphs>506</Paragraphs>
  <Slides>41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41</vt:i4>
      </vt:variant>
    </vt:vector>
  </HeadingPairs>
  <TitlesOfParts>
    <vt:vector size="50" baseType="lpstr">
      <vt:lpstr>Arial</vt:lpstr>
      <vt:lpstr>Arial Nova</vt:lpstr>
      <vt:lpstr>Calibri</vt:lpstr>
      <vt:lpstr>Calibri Light</vt:lpstr>
      <vt:lpstr>System Font Regular</vt:lpstr>
      <vt:lpstr>Times</vt:lpstr>
      <vt:lpstr>Trebuchet MS</vt:lpstr>
      <vt:lpstr>Office Theme</vt:lpstr>
      <vt:lpstr>JHM_Blue</vt:lpstr>
      <vt:lpstr>Pediatric asthma: review, current guidelines, SMART, advocacy, and more</vt:lpstr>
      <vt:lpstr>Disclosures</vt:lpstr>
      <vt:lpstr>Overview</vt:lpstr>
      <vt:lpstr>Epidemiology: USA</vt:lpstr>
      <vt:lpstr>Maryland/Baltimore Asthma Prevalence</vt:lpstr>
      <vt:lpstr>Pathophysiology</vt:lpstr>
      <vt:lpstr>Pathophysiology</vt:lpstr>
      <vt:lpstr>Asthma triggers</vt:lpstr>
      <vt:lpstr>Classification of Asthma Severity</vt:lpstr>
      <vt:lpstr>Asthma medication delivery</vt:lpstr>
      <vt:lpstr>QVAR Redihaler® breath actuated inhaler- a type of dry powder inhaler (DPI) FDA indication: 4+ years (you make the call…)</vt:lpstr>
      <vt:lpstr>Medication delivery based on method</vt:lpstr>
      <vt:lpstr>Medication Technique: spacers Spacers</vt:lpstr>
      <vt:lpstr>Metered-dose inhaler controller meds now available</vt:lpstr>
      <vt:lpstr>Advocacy: Inhaler pricing, availability</vt:lpstr>
      <vt:lpstr>Pricing/availability (continued)</vt:lpstr>
      <vt:lpstr>PowerPoint Presentation</vt:lpstr>
      <vt:lpstr>PowerPoint Presentation</vt:lpstr>
      <vt:lpstr>SMART/MART</vt:lpstr>
      <vt:lpstr>PowerPoint Presentation</vt:lpstr>
      <vt:lpstr>Stepwise management GINA (≤ 5 years old) &amp; NHLBI (≤ 4 years old)</vt:lpstr>
      <vt:lpstr>Stepwise management GINA  (6-11 years old) &amp; NHLBI (5-11 years old)</vt:lpstr>
      <vt:lpstr>Stepwise management GINA  &amp; NHLBI (≥12 years old)</vt:lpstr>
      <vt:lpstr>Other guidelines updates (NAEPP/USA): LAMA FDA indication: 6+ years (you make the call…)</vt:lpstr>
      <vt:lpstr>Other guidelines updates (NAEPP/USA): intermittent inhaled steroids FDA indication: 6+ years (you make the call…)</vt:lpstr>
      <vt:lpstr>Other guidelines updates (NAEPP/USA): approach to allergens</vt:lpstr>
      <vt:lpstr>Other NAEPP guidelines-based updates</vt:lpstr>
      <vt:lpstr>School considerations for SMART- part one</vt:lpstr>
      <vt:lpstr>School considerations for SMART- part two</vt:lpstr>
      <vt:lpstr>Asthma emergencies in schools</vt:lpstr>
      <vt:lpstr>Example: Stock albuterol legislation</vt:lpstr>
      <vt:lpstr>Traditional Model</vt:lpstr>
      <vt:lpstr>Not so simple</vt:lpstr>
      <vt:lpstr>Social determinants of health and school albuterol        health disparities</vt:lpstr>
      <vt:lpstr>Guidelines for stock inhaler programs</vt:lpstr>
      <vt:lpstr>Stock inhalers for schools</vt:lpstr>
      <vt:lpstr>How does stock albuterol legislation address health disparities?</vt:lpstr>
      <vt:lpstr>Example protocol: Virginia</vt:lpstr>
      <vt:lpstr>Maryland</vt:lpstr>
      <vt:lpstr>Conclusions</vt:lpstr>
      <vt:lpstr>Thanks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Pediatric asthma: overview, updates, and SMART</dc:title>
  <dc:creator>Christy Sadreameli</dc:creator>
  <cp:lastModifiedBy>Christy Sadreameli</cp:lastModifiedBy>
  <cp:revision>32</cp:revision>
  <dcterms:created xsi:type="dcterms:W3CDTF">2024-07-08T11:09:22Z</dcterms:created>
  <dcterms:modified xsi:type="dcterms:W3CDTF">2024-09-24T19:05:14Z</dcterms:modified>
</cp:coreProperties>
</file>